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90" r:id="rId3"/>
    <p:sldId id="291" r:id="rId4"/>
    <p:sldId id="269" r:id="rId5"/>
    <p:sldId id="270" r:id="rId6"/>
    <p:sldId id="271" r:id="rId7"/>
    <p:sldId id="272" r:id="rId8"/>
    <p:sldId id="273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embeddedFontLst>
    <p:embeddedFont>
      <p:font typeface="Inter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jLbJJxJSPe083v01jTawHZDF9+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9BD02B-D297-E6E3-5F56-2BFD31F67271}" name="Kramm, Derek" initials="KD" userId="S::derek.kramm@effem.com::4abba0df-2c4c-460c-bbea-a35bf758b5ed" providerId="AD"/>
  <p188:author id="{A63AC572-7255-3C9C-597A-FD9D59CDB383}" name="Mason, Brian" initials="BM" userId="S::brian.mason@effem.com::c3252181-0cf5-4f72-8613-e8741fe807b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59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5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amm, Derek" userId="4abba0df-2c4c-460c-bbea-a35bf758b5ed" providerId="ADAL" clId="{AED4F947-70EE-4149-96E3-4B3F7C3AF234}"/>
    <pc:docChg chg="delSld delMainMaster">
      <pc:chgData name="Kramm, Derek" userId="4abba0df-2c4c-460c-bbea-a35bf758b5ed" providerId="ADAL" clId="{AED4F947-70EE-4149-96E3-4B3F7C3AF234}" dt="2025-09-10T17:52:34.173" v="1" actId="47"/>
      <pc:docMkLst>
        <pc:docMk/>
      </pc:docMkLst>
      <pc:sldChg chg="del">
        <pc:chgData name="Kramm, Derek" userId="4abba0df-2c4c-460c-bbea-a35bf758b5ed" providerId="ADAL" clId="{AED4F947-70EE-4149-96E3-4B3F7C3AF234}" dt="2025-09-10T17:52:29.312" v="0" actId="47"/>
        <pc:sldMkLst>
          <pc:docMk/>
          <pc:sldMk cId="0" sldId="266"/>
        </pc:sldMkLst>
      </pc:sldChg>
      <pc:sldChg chg="del">
        <pc:chgData name="Kramm, Derek" userId="4abba0df-2c4c-460c-bbea-a35bf758b5ed" providerId="ADAL" clId="{AED4F947-70EE-4149-96E3-4B3F7C3AF234}" dt="2025-09-10T17:52:34.173" v="1" actId="47"/>
        <pc:sldMkLst>
          <pc:docMk/>
          <pc:sldMk cId="3449350364" sldId="293"/>
        </pc:sldMkLst>
      </pc:sldChg>
      <pc:sldMasterChg chg="del delSldLayout">
        <pc:chgData name="Kramm, Derek" userId="4abba0df-2c4c-460c-bbea-a35bf758b5ed" providerId="ADAL" clId="{AED4F947-70EE-4149-96E3-4B3F7C3AF234}" dt="2025-09-10T17:52:29.312" v="0" actId="47"/>
        <pc:sldMasterMkLst>
          <pc:docMk/>
          <pc:sldMasterMk cId="0" sldId="2147483670"/>
        </pc:sldMasterMkLst>
        <pc:sldLayoutChg chg="del">
          <pc:chgData name="Kramm, Derek" userId="4abba0df-2c4c-460c-bbea-a35bf758b5ed" providerId="ADAL" clId="{AED4F947-70EE-4149-96E3-4B3F7C3AF234}" dt="2025-09-10T17:52:29.312" v="0" actId="47"/>
          <pc:sldLayoutMkLst>
            <pc:docMk/>
            <pc:sldMasterMk cId="0" sldId="2147483670"/>
            <pc:sldLayoutMk cId="0" sldId="2147483671"/>
          </pc:sldLayoutMkLst>
        </pc:sldLayoutChg>
        <pc:sldLayoutChg chg="del">
          <pc:chgData name="Kramm, Derek" userId="4abba0df-2c4c-460c-bbea-a35bf758b5ed" providerId="ADAL" clId="{AED4F947-70EE-4149-96E3-4B3F7C3AF234}" dt="2025-09-10T17:52:29.312" v="0" actId="47"/>
          <pc:sldLayoutMkLst>
            <pc:docMk/>
            <pc:sldMasterMk cId="0" sldId="2147483670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c576628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36c576628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c5766286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6c5766286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c5766286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36c5766286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c5766286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6c5766286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>
          <a:extLst>
            <a:ext uri="{FF2B5EF4-FFF2-40B4-BE49-F238E27FC236}">
              <a16:creationId xmlns:a16="http://schemas.microsoft.com/office/drawing/2014/main" id="{2AF749DA-3735-E31C-748F-DE165782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c57662860_0_66:notes">
            <a:extLst>
              <a:ext uri="{FF2B5EF4-FFF2-40B4-BE49-F238E27FC236}">
                <a16:creationId xmlns:a16="http://schemas.microsoft.com/office/drawing/2014/main" id="{BD3835CA-0FAF-ECF9-A0E2-241359EA0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6c57662860_0_66:notes">
            <a:extLst>
              <a:ext uri="{FF2B5EF4-FFF2-40B4-BE49-F238E27FC236}">
                <a16:creationId xmlns:a16="http://schemas.microsoft.com/office/drawing/2014/main" id="{3E8C759F-AF9B-603E-A20A-52A626528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447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c5766286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6c5766286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c576628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6c576628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c5766286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6c5766286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c5766286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c5766286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c5766286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6c5766286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6b1ce9e3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6b1ce9e3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Subtitle">
  <p:cSld name="Title Only with 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37271" y="6248400"/>
            <a:ext cx="9395395" cy="32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title"/>
          </p:nvPr>
        </p:nvSpPr>
        <p:spPr>
          <a:xfrm>
            <a:off x="437270" y="607867"/>
            <a:ext cx="11301984" cy="9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body" idx="1"/>
          </p:nvPr>
        </p:nvSpPr>
        <p:spPr>
          <a:xfrm>
            <a:off x="437270" y="1284498"/>
            <a:ext cx="11301984" cy="26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400"/>
              <a:buNone/>
              <a:defRPr sz="1400" b="1" i="0">
                <a:solidFill>
                  <a:srgbClr val="FC000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68838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6" name="Google Shape;76;p37"/>
          <p:cNvSpPr/>
          <p:nvPr/>
        </p:nvSpPr>
        <p:spPr>
          <a:xfrm>
            <a:off x="1660437" y="2597945"/>
            <a:ext cx="35608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Inter"/>
              <a:buNone/>
            </a:pPr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37"/>
          <p:cNvCxnSpPr/>
          <p:nvPr/>
        </p:nvCxnSpPr>
        <p:spPr>
          <a:xfrm>
            <a:off x="1960035" y="4421623"/>
            <a:ext cx="2500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>
            <a:off x="1960035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ubTitle" idx="2"/>
          </p:nvPr>
        </p:nvSpPr>
        <p:spPr>
          <a:xfrm>
            <a:off x="1960035" y="2804867"/>
            <a:ext cx="2846000" cy="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533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lvl="6" algn="l">
              <a:spcBef>
                <a:spcPts val="533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lvl="7" algn="l"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/>
          <p:nvPr/>
        </p:nvSpPr>
        <p:spPr>
          <a:xfrm>
            <a:off x="6970765" y="2597945"/>
            <a:ext cx="35608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Inter"/>
              <a:buNone/>
            </a:pPr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37"/>
          <p:cNvCxnSpPr/>
          <p:nvPr/>
        </p:nvCxnSpPr>
        <p:spPr>
          <a:xfrm>
            <a:off x="7270363" y="4421623"/>
            <a:ext cx="2500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37"/>
          <p:cNvSpPr txBox="1">
            <a:spLocks noGrp="1"/>
          </p:cNvSpPr>
          <p:nvPr>
            <p:ph type="body" idx="3"/>
          </p:nvPr>
        </p:nvSpPr>
        <p:spPr>
          <a:xfrm>
            <a:off x="727036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4"/>
          </p:nvPr>
        </p:nvSpPr>
        <p:spPr>
          <a:xfrm>
            <a:off x="1960035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rgbClr val="EC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body" idx="5"/>
          </p:nvPr>
        </p:nvSpPr>
        <p:spPr>
          <a:xfrm>
            <a:off x="7270363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rgbClr val="EC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6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7"/>
          </p:nvPr>
        </p:nvSpPr>
        <p:spPr>
          <a:xfrm>
            <a:off x="7270363" y="2800804"/>
            <a:ext cx="2844800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" name="Google Shape;91;p38"/>
          <p:cNvSpPr/>
          <p:nvPr/>
        </p:nvSpPr>
        <p:spPr>
          <a:xfrm>
            <a:off x="565166" y="2597945"/>
            <a:ext cx="35608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Inter"/>
              <a:buNone/>
            </a:pPr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38"/>
          <p:cNvCxnSpPr/>
          <p:nvPr/>
        </p:nvCxnSpPr>
        <p:spPr>
          <a:xfrm>
            <a:off x="864764" y="4421623"/>
            <a:ext cx="2500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38"/>
          <p:cNvSpPr txBox="1">
            <a:spLocks noGrp="1"/>
          </p:cNvSpPr>
          <p:nvPr>
            <p:ph type="body" idx="1"/>
          </p:nvPr>
        </p:nvSpPr>
        <p:spPr>
          <a:xfrm>
            <a:off x="86476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subTitle" idx="2"/>
          </p:nvPr>
        </p:nvSpPr>
        <p:spPr>
          <a:xfrm>
            <a:off x="864764" y="2804867"/>
            <a:ext cx="2846000" cy="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533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lvl="6" algn="l">
              <a:spcBef>
                <a:spcPts val="533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lvl="7" algn="l"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533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/>
          <p:nvPr/>
        </p:nvSpPr>
        <p:spPr>
          <a:xfrm>
            <a:off x="4327416" y="2597945"/>
            <a:ext cx="35608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Inter"/>
              <a:buNone/>
            </a:pPr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38"/>
          <p:cNvCxnSpPr/>
          <p:nvPr/>
        </p:nvCxnSpPr>
        <p:spPr>
          <a:xfrm>
            <a:off x="4627013" y="4421623"/>
            <a:ext cx="2500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38"/>
          <p:cNvSpPr txBox="1">
            <a:spLocks noGrp="1"/>
          </p:cNvSpPr>
          <p:nvPr>
            <p:ph type="body" idx="3"/>
          </p:nvPr>
        </p:nvSpPr>
        <p:spPr>
          <a:xfrm>
            <a:off x="462701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/>
          <p:nvPr/>
        </p:nvSpPr>
        <p:spPr>
          <a:xfrm>
            <a:off x="8089666" y="2597945"/>
            <a:ext cx="35608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7"/>
              <a:buFont typeface="Inter"/>
              <a:buNone/>
            </a:pPr>
            <a:endParaRPr sz="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38"/>
          <p:cNvCxnSpPr/>
          <p:nvPr/>
        </p:nvCxnSpPr>
        <p:spPr>
          <a:xfrm>
            <a:off x="8389264" y="4421623"/>
            <a:ext cx="2500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38"/>
          <p:cNvSpPr txBox="1">
            <a:spLocks noGrp="1"/>
          </p:cNvSpPr>
          <p:nvPr>
            <p:ph type="body" idx="4"/>
          </p:nvPr>
        </p:nvSpPr>
        <p:spPr>
          <a:xfrm>
            <a:off x="8389265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5"/>
          </p:nvPr>
        </p:nvSpPr>
        <p:spPr>
          <a:xfrm>
            <a:off x="864764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rgbClr val="EC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6"/>
          </p:nvPr>
        </p:nvSpPr>
        <p:spPr>
          <a:xfrm>
            <a:off x="4627013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rgbClr val="EC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body" idx="7"/>
          </p:nvPr>
        </p:nvSpPr>
        <p:spPr>
          <a:xfrm>
            <a:off x="8389264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rgbClr val="EC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8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9"/>
          </p:nvPr>
        </p:nvSpPr>
        <p:spPr>
          <a:xfrm>
            <a:off x="4627013" y="2804868"/>
            <a:ext cx="2844800" cy="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body" idx="13"/>
          </p:nvPr>
        </p:nvSpPr>
        <p:spPr>
          <a:xfrm>
            <a:off x="8389264" y="2800804"/>
            <a:ext cx="2844800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39"/>
          <p:cNvCxnSpPr/>
          <p:nvPr/>
        </p:nvCxnSpPr>
        <p:spPr>
          <a:xfrm>
            <a:off x="831200" y="2461333"/>
            <a:ext cx="10529600" cy="0"/>
          </a:xfrm>
          <a:prstGeom prst="straightConnector1">
            <a:avLst/>
          </a:prstGeom>
          <a:noFill/>
          <a:ln w="9525" cap="flat" cmpd="sng">
            <a:solidFill>
              <a:srgbClr val="3E414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39"/>
          <p:cNvCxnSpPr/>
          <p:nvPr/>
        </p:nvCxnSpPr>
        <p:spPr>
          <a:xfrm>
            <a:off x="831200" y="5343633"/>
            <a:ext cx="10529600" cy="0"/>
          </a:xfrm>
          <a:prstGeom prst="straightConnector1">
            <a:avLst/>
          </a:prstGeom>
          <a:noFill/>
          <a:ln w="9525" cap="flat" cmpd="sng">
            <a:solidFill>
              <a:srgbClr val="3E41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39"/>
          <p:cNvSpPr txBox="1">
            <a:spLocks noGrp="1"/>
          </p:cNvSpPr>
          <p:nvPr>
            <p:ph type="body" idx="1"/>
          </p:nvPr>
        </p:nvSpPr>
        <p:spPr>
          <a:xfrm>
            <a:off x="715651" y="2817047"/>
            <a:ext cx="3031428" cy="121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44000" rIns="91425" bIns="45700" anchor="ctr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8000"/>
              <a:buNone/>
              <a:defRPr sz="8000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body" idx="2"/>
          </p:nvPr>
        </p:nvSpPr>
        <p:spPr>
          <a:xfrm>
            <a:off x="4580286" y="2817047"/>
            <a:ext cx="3031428" cy="121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44000" rIns="91425" bIns="45700" anchor="ctr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8000"/>
              <a:buNone/>
              <a:defRPr sz="8000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body" idx="3"/>
          </p:nvPr>
        </p:nvSpPr>
        <p:spPr>
          <a:xfrm>
            <a:off x="8444921" y="2817047"/>
            <a:ext cx="3031428" cy="121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44000" rIns="91425" bIns="45700" anchor="ctr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8000"/>
              <a:buNone/>
              <a:defRPr sz="8000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body" idx="4"/>
          </p:nvPr>
        </p:nvSpPr>
        <p:spPr>
          <a:xfrm>
            <a:off x="437268" y="4036214"/>
            <a:ext cx="358625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5" name="Google Shape;115;p39"/>
          <p:cNvSpPr txBox="1">
            <a:spLocks noGrp="1"/>
          </p:cNvSpPr>
          <p:nvPr>
            <p:ph type="body" idx="5"/>
          </p:nvPr>
        </p:nvSpPr>
        <p:spPr>
          <a:xfrm>
            <a:off x="4292909" y="4036214"/>
            <a:ext cx="358625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body" idx="6"/>
          </p:nvPr>
        </p:nvSpPr>
        <p:spPr>
          <a:xfrm>
            <a:off x="8168479" y="4032267"/>
            <a:ext cx="358625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body" idx="7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Points_DM">
  <p:cSld name="6 Points_D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0"/>
          <p:cNvSpPr/>
          <p:nvPr/>
        </p:nvSpPr>
        <p:spPr>
          <a:xfrm>
            <a:off x="679600" y="2611499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0"/>
          <p:cNvSpPr/>
          <p:nvPr/>
        </p:nvSpPr>
        <p:spPr>
          <a:xfrm>
            <a:off x="2518188" y="2611497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1"/>
          </p:nvPr>
        </p:nvSpPr>
        <p:spPr>
          <a:xfrm>
            <a:off x="894468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body" idx="2"/>
          </p:nvPr>
        </p:nvSpPr>
        <p:spPr>
          <a:xfrm>
            <a:off x="2718152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24" name="Google Shape;124;p40"/>
          <p:cNvCxnSpPr/>
          <p:nvPr/>
        </p:nvCxnSpPr>
        <p:spPr>
          <a:xfrm>
            <a:off x="894468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40"/>
          <p:cNvCxnSpPr/>
          <p:nvPr/>
        </p:nvCxnSpPr>
        <p:spPr>
          <a:xfrm>
            <a:off x="2733023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0"/>
          <p:cNvSpPr txBox="1">
            <a:spLocks noGrp="1"/>
          </p:cNvSpPr>
          <p:nvPr>
            <p:ph type="body" idx="3"/>
          </p:nvPr>
        </p:nvSpPr>
        <p:spPr>
          <a:xfrm>
            <a:off x="817163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0"/>
          <p:cNvSpPr txBox="1">
            <a:spLocks noGrp="1"/>
          </p:cNvSpPr>
          <p:nvPr>
            <p:ph type="body" idx="4"/>
          </p:nvPr>
        </p:nvSpPr>
        <p:spPr>
          <a:xfrm>
            <a:off x="2683900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0"/>
          <p:cNvSpPr txBox="1">
            <a:spLocks noGrp="1"/>
          </p:cNvSpPr>
          <p:nvPr>
            <p:ph type="subTitle" idx="5"/>
          </p:nvPr>
        </p:nvSpPr>
        <p:spPr>
          <a:xfrm>
            <a:off x="845467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29" name="Google Shape;129;p40"/>
          <p:cNvSpPr txBox="1">
            <a:spLocks noGrp="1"/>
          </p:cNvSpPr>
          <p:nvPr>
            <p:ph type="subTitle" idx="6"/>
          </p:nvPr>
        </p:nvSpPr>
        <p:spPr>
          <a:xfrm>
            <a:off x="2684033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30" name="Google Shape;130;p40"/>
          <p:cNvSpPr/>
          <p:nvPr/>
        </p:nvSpPr>
        <p:spPr>
          <a:xfrm>
            <a:off x="4356800" y="2611499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0"/>
          <p:cNvSpPr/>
          <p:nvPr/>
        </p:nvSpPr>
        <p:spPr>
          <a:xfrm>
            <a:off x="6195388" y="2611497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0"/>
          <p:cNvSpPr txBox="1">
            <a:spLocks noGrp="1"/>
          </p:cNvSpPr>
          <p:nvPr>
            <p:ph type="body" idx="7"/>
          </p:nvPr>
        </p:nvSpPr>
        <p:spPr>
          <a:xfrm>
            <a:off x="4571668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body" idx="8"/>
          </p:nvPr>
        </p:nvSpPr>
        <p:spPr>
          <a:xfrm>
            <a:off x="6395352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34" name="Google Shape;134;p40"/>
          <p:cNvCxnSpPr/>
          <p:nvPr/>
        </p:nvCxnSpPr>
        <p:spPr>
          <a:xfrm>
            <a:off x="4571668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5" name="Google Shape;135;p40"/>
          <p:cNvCxnSpPr/>
          <p:nvPr/>
        </p:nvCxnSpPr>
        <p:spPr>
          <a:xfrm>
            <a:off x="6410223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40"/>
          <p:cNvSpPr txBox="1">
            <a:spLocks noGrp="1"/>
          </p:cNvSpPr>
          <p:nvPr>
            <p:ph type="body" idx="9"/>
          </p:nvPr>
        </p:nvSpPr>
        <p:spPr>
          <a:xfrm>
            <a:off x="4494363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body" idx="13"/>
          </p:nvPr>
        </p:nvSpPr>
        <p:spPr>
          <a:xfrm>
            <a:off x="6361100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subTitle" idx="14"/>
          </p:nvPr>
        </p:nvSpPr>
        <p:spPr>
          <a:xfrm>
            <a:off x="4522667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subTitle" idx="15"/>
          </p:nvPr>
        </p:nvSpPr>
        <p:spPr>
          <a:xfrm>
            <a:off x="6361233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0" name="Google Shape;140;p40"/>
          <p:cNvSpPr/>
          <p:nvPr/>
        </p:nvSpPr>
        <p:spPr>
          <a:xfrm>
            <a:off x="8034000" y="2611499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0"/>
          <p:cNvSpPr/>
          <p:nvPr/>
        </p:nvSpPr>
        <p:spPr>
          <a:xfrm>
            <a:off x="9872588" y="2611497"/>
            <a:ext cx="1740400" cy="3165600"/>
          </a:xfrm>
          <a:prstGeom prst="roundRect">
            <a:avLst>
              <a:gd name="adj" fmla="val 8510"/>
            </a:avLst>
          </a:prstGeom>
          <a:noFill/>
          <a:ln w="9525" cap="flat" cmpd="sng">
            <a:solidFill>
              <a:srgbClr val="E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38100" rIns="76200" bIns="3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7"/>
              <a:buFont typeface="Inter"/>
              <a:buNone/>
            </a:pPr>
            <a:endParaRPr sz="2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6"/>
          </p:nvPr>
        </p:nvSpPr>
        <p:spPr>
          <a:xfrm>
            <a:off x="8248868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17"/>
          </p:nvPr>
        </p:nvSpPr>
        <p:spPr>
          <a:xfrm>
            <a:off x="10072552" y="3819937"/>
            <a:ext cx="1376400" cy="2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467"/>
              </a:spcBef>
              <a:spcAft>
                <a:spcPts val="0"/>
              </a:spcAft>
              <a:buClr>
                <a:srgbClr val="EC0000"/>
              </a:buClr>
              <a:buSzPts val="800"/>
              <a:buNone/>
              <a:defRPr sz="1067" b="1" i="0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Char char="•"/>
              <a:defRPr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44" name="Google Shape;144;p40"/>
          <p:cNvCxnSpPr/>
          <p:nvPr/>
        </p:nvCxnSpPr>
        <p:spPr>
          <a:xfrm>
            <a:off x="8248868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40"/>
          <p:cNvCxnSpPr/>
          <p:nvPr/>
        </p:nvCxnSpPr>
        <p:spPr>
          <a:xfrm>
            <a:off x="10087423" y="4314695"/>
            <a:ext cx="1376400" cy="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40"/>
          <p:cNvSpPr txBox="1">
            <a:spLocks noGrp="1"/>
          </p:cNvSpPr>
          <p:nvPr>
            <p:ph type="body" idx="18"/>
          </p:nvPr>
        </p:nvSpPr>
        <p:spPr>
          <a:xfrm>
            <a:off x="8171563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body" idx="19"/>
          </p:nvPr>
        </p:nvSpPr>
        <p:spPr>
          <a:xfrm>
            <a:off x="10038300" y="4550088"/>
            <a:ext cx="1474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067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subTitle" idx="20"/>
          </p:nvPr>
        </p:nvSpPr>
        <p:spPr>
          <a:xfrm>
            <a:off x="8199867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subTitle" idx="21"/>
          </p:nvPr>
        </p:nvSpPr>
        <p:spPr>
          <a:xfrm>
            <a:off x="10038433" y="2967817"/>
            <a:ext cx="1474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b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body" idx="22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 1 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41"/>
          <p:cNvCxnSpPr/>
          <p:nvPr/>
        </p:nvCxnSpPr>
        <p:spPr>
          <a:xfrm>
            <a:off x="728601" y="2711261"/>
            <a:ext cx="3328000" cy="760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41"/>
          <p:cNvSpPr txBox="1">
            <a:spLocks noGrp="1"/>
          </p:cNvSpPr>
          <p:nvPr>
            <p:ph type="subTitle" idx="1"/>
          </p:nvPr>
        </p:nvSpPr>
        <p:spPr>
          <a:xfrm>
            <a:off x="679733" y="27936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55" name="Google Shape;155;p41"/>
          <p:cNvSpPr/>
          <p:nvPr/>
        </p:nvSpPr>
        <p:spPr>
          <a:xfrm>
            <a:off x="4282100" y="2378967"/>
            <a:ext cx="870400" cy="870400"/>
          </a:xfrm>
          <a:prstGeom prst="ellipse">
            <a:avLst/>
          </a:prstGeom>
          <a:solidFill>
            <a:srgbClr val="EC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</a:pPr>
            <a:endParaRPr sz="24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1"/>
          <p:cNvSpPr/>
          <p:nvPr/>
        </p:nvSpPr>
        <p:spPr>
          <a:xfrm>
            <a:off x="7114733" y="2378967"/>
            <a:ext cx="870400" cy="870400"/>
          </a:xfrm>
          <a:prstGeom prst="ellipse">
            <a:avLst/>
          </a:prstGeom>
          <a:solidFill>
            <a:srgbClr val="EC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</a:pPr>
            <a:endParaRPr sz="24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1"/>
          <p:cNvSpPr/>
          <p:nvPr/>
        </p:nvSpPr>
        <p:spPr>
          <a:xfrm>
            <a:off x="4282100" y="4755100"/>
            <a:ext cx="870400" cy="870400"/>
          </a:xfrm>
          <a:prstGeom prst="ellipse">
            <a:avLst/>
          </a:prstGeom>
          <a:solidFill>
            <a:srgbClr val="EC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</a:pPr>
            <a:endParaRPr sz="24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7114733" y="4755100"/>
            <a:ext cx="870400" cy="870400"/>
          </a:xfrm>
          <a:prstGeom prst="ellipse">
            <a:avLst/>
          </a:prstGeom>
          <a:solidFill>
            <a:srgbClr val="EC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</a:pPr>
            <a:endParaRPr sz="24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1"/>
          <p:cNvSpPr/>
          <p:nvPr/>
        </p:nvSpPr>
        <p:spPr>
          <a:xfrm>
            <a:off x="5250448" y="3186664"/>
            <a:ext cx="1691200" cy="1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</a:pPr>
            <a:endParaRPr sz="24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41"/>
          <p:cNvCxnSpPr/>
          <p:nvPr/>
        </p:nvCxnSpPr>
        <p:spPr>
          <a:xfrm>
            <a:off x="728601" y="5165561"/>
            <a:ext cx="3328000" cy="760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41"/>
          <p:cNvSpPr txBox="1">
            <a:spLocks noGrp="1"/>
          </p:cNvSpPr>
          <p:nvPr>
            <p:ph type="subTitle" idx="2"/>
          </p:nvPr>
        </p:nvSpPr>
        <p:spPr>
          <a:xfrm>
            <a:off x="679733" y="52479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l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62" name="Google Shape;162;p41"/>
          <p:cNvCxnSpPr/>
          <p:nvPr/>
        </p:nvCxnSpPr>
        <p:spPr>
          <a:xfrm>
            <a:off x="8440768" y="2711261"/>
            <a:ext cx="3328000" cy="760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41"/>
          <p:cNvSpPr txBox="1">
            <a:spLocks noGrp="1"/>
          </p:cNvSpPr>
          <p:nvPr>
            <p:ph type="subTitle" idx="3"/>
          </p:nvPr>
        </p:nvSpPr>
        <p:spPr>
          <a:xfrm>
            <a:off x="8801600" y="27936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>
            <a:lvl1pPr lvl="0" algn="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8440768" y="5165561"/>
            <a:ext cx="3328000" cy="7600"/>
          </a:xfrm>
          <a:prstGeom prst="straightConnector1">
            <a:avLst/>
          </a:prstGeom>
          <a:noFill/>
          <a:ln w="9525" cap="flat" cmpd="sng">
            <a:solidFill>
              <a:schemeClr val="lt2">
                <a:alpha val="64705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41"/>
          <p:cNvSpPr txBox="1">
            <a:spLocks noGrp="1"/>
          </p:cNvSpPr>
          <p:nvPr>
            <p:ph type="subTitle" idx="4"/>
          </p:nvPr>
        </p:nvSpPr>
        <p:spPr>
          <a:xfrm>
            <a:off x="8801600" y="52479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>
            <a:lvl1pPr lvl="0" algn="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 b="1" i="0"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300"/>
              <a:buFont typeface="Red Hat Display"/>
              <a:buNone/>
              <a:defRPr sz="1733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3pPr>
            <a:lvl4pPr lvl="3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4pPr>
            <a:lvl5pPr lvl="4" algn="r">
              <a:lnSpc>
                <a:spcPct val="95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 Light"/>
                <a:ea typeface="Red Hat Display Light"/>
                <a:cs typeface="Red Hat Display Light"/>
                <a:sym typeface="Red Hat Display Light"/>
              </a:defRPr>
            </a:lvl5pPr>
            <a:lvl6pPr lvl="5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r">
              <a:spcBef>
                <a:spcPts val="533"/>
              </a:spcBef>
              <a:spcAft>
                <a:spcPts val="0"/>
              </a:spcAft>
              <a:buSzPts val="1200"/>
              <a:buFont typeface="Red Hat Display"/>
              <a:buNone/>
              <a:defRPr sz="16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body" idx="5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68" name="Google Shape;168;p41"/>
          <p:cNvSpPr/>
          <p:nvPr/>
        </p:nvSpPr>
        <p:spPr>
          <a:xfrm rot="-8237269">
            <a:off x="4244428" y="2200380"/>
            <a:ext cx="3698422" cy="3698422"/>
          </a:xfrm>
          <a:prstGeom prst="arc">
            <a:avLst>
              <a:gd name="adj1" fmla="val 19353717"/>
              <a:gd name="adj2" fmla="val 2857005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41"/>
          <p:cNvSpPr/>
          <p:nvPr/>
        </p:nvSpPr>
        <p:spPr>
          <a:xfrm rot="-8237269">
            <a:off x="4244428" y="2200380"/>
            <a:ext cx="3698422" cy="3698422"/>
          </a:xfrm>
          <a:prstGeom prst="arc">
            <a:avLst>
              <a:gd name="adj1" fmla="val 3155093"/>
              <a:gd name="adj2" fmla="val 8234161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41"/>
          <p:cNvSpPr/>
          <p:nvPr/>
        </p:nvSpPr>
        <p:spPr>
          <a:xfrm rot="2123979">
            <a:off x="4244428" y="2200380"/>
            <a:ext cx="3698422" cy="3698422"/>
          </a:xfrm>
          <a:prstGeom prst="arc">
            <a:avLst>
              <a:gd name="adj1" fmla="val 19792530"/>
              <a:gd name="adj2" fmla="val 3322128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41"/>
          <p:cNvSpPr/>
          <p:nvPr/>
        </p:nvSpPr>
        <p:spPr>
          <a:xfrm rot="10553526">
            <a:off x="4244428" y="2200380"/>
            <a:ext cx="3698422" cy="3698422"/>
          </a:xfrm>
          <a:prstGeom prst="arc">
            <a:avLst>
              <a:gd name="adj1" fmla="val 16719982"/>
              <a:gd name="adj2" fmla="val 344344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6"/>
          </p:nvPr>
        </p:nvSpPr>
        <p:spPr>
          <a:xfrm>
            <a:off x="4260100" y="235696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7"/>
          </p:nvPr>
        </p:nvSpPr>
        <p:spPr>
          <a:xfrm>
            <a:off x="7092733" y="235696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body" idx="8"/>
          </p:nvPr>
        </p:nvSpPr>
        <p:spPr>
          <a:xfrm>
            <a:off x="4260100" y="47331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body" idx="9"/>
          </p:nvPr>
        </p:nvSpPr>
        <p:spPr>
          <a:xfrm>
            <a:off x="7092733" y="47331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ctr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400"/>
              <a:buNone/>
              <a:defRPr sz="2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176" name="Google Shape;176;p41"/>
          <p:cNvSpPr>
            <a:spLocks noGrp="1"/>
          </p:cNvSpPr>
          <p:nvPr>
            <p:ph type="pic" idx="13"/>
          </p:nvPr>
        </p:nvSpPr>
        <p:spPr>
          <a:xfrm>
            <a:off x="5516385" y="3479940"/>
            <a:ext cx="1139302" cy="113930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608">
          <p15:clr>
            <a:srgbClr val="FBAE40"/>
          </p15:clr>
        </p15:guide>
        <p15:guide id="2" pos="8065">
          <p15:clr>
            <a:srgbClr val="FBAE40"/>
          </p15:clr>
        </p15:guide>
        <p15:guide id="3" pos="631">
          <p15:clr>
            <a:srgbClr val="FBAE40"/>
          </p15:clr>
        </p15:guide>
        <p15:guide id="4" pos="15481">
          <p15:clr>
            <a:srgbClr val="FBAE40"/>
          </p15:clr>
        </p15:guide>
        <p15:guide id="5" orient="horz" pos="8521">
          <p15:clr>
            <a:srgbClr val="FBAE40"/>
          </p15:clr>
        </p15:guide>
        <p15:guide id="6" orient="horz" pos="6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_1">
  <p:cSld name="Intro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/>
          <p:nvPr/>
        </p:nvSpPr>
        <p:spPr>
          <a:xfrm>
            <a:off x="9381743" y="5650992"/>
            <a:ext cx="2716471" cy="10607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42"/>
          <p:cNvSpPr/>
          <p:nvPr/>
        </p:nvSpPr>
        <p:spPr>
          <a:xfrm>
            <a:off x="1744502" y="2033336"/>
            <a:ext cx="8702995" cy="279132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80" name="Google Shape;180;p42"/>
          <p:cNvGrpSpPr/>
          <p:nvPr/>
        </p:nvGrpSpPr>
        <p:grpSpPr>
          <a:xfrm>
            <a:off x="3699510" y="800100"/>
            <a:ext cx="4792980" cy="872837"/>
            <a:chOff x="4065234" y="800100"/>
            <a:chExt cx="4792980" cy="872837"/>
          </a:xfrm>
        </p:grpSpPr>
        <p:sp>
          <p:nvSpPr>
            <p:cNvPr id="181" name="Google Shape;181;p42"/>
            <p:cNvSpPr/>
            <p:nvPr/>
          </p:nvSpPr>
          <p:spPr>
            <a:xfrm>
              <a:off x="4163516" y="1081429"/>
              <a:ext cx="573629" cy="283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" name="Google Shape;182;p42"/>
            <p:cNvSpPr txBox="1"/>
            <p:nvPr/>
          </p:nvSpPr>
          <p:spPr>
            <a:xfrm>
              <a:off x="4065234" y="800100"/>
              <a:ext cx="4792980" cy="872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</a:t>
              </a:r>
              <a:r>
                <a:rPr lang="en-IN" sz="20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CYBERSECURITY CONFERENCE</a:t>
              </a:r>
              <a:endParaRPr/>
            </a:p>
          </p:txBody>
        </p:sp>
      </p:grpSp>
      <p:pic>
        <p:nvPicPr>
          <p:cNvPr id="183" name="Google Shape;183;p4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0212" y="4436803"/>
            <a:ext cx="3669010" cy="65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Light">
  <p:cSld name="Divider_Light"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5" r="1364"/>
          <a:stretch/>
        </p:blipFill>
        <p:spPr>
          <a:xfrm>
            <a:off x="0" y="-4269"/>
            <a:ext cx="3405447" cy="686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094628" y="1813392"/>
            <a:ext cx="6418203" cy="258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4094627" y="4400304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1" name="Google Shape;191;p4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2153" y="0"/>
            <a:ext cx="50998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4087" y="4154487"/>
            <a:ext cx="904691" cy="22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/>
          <p:nvPr/>
        </p:nvSpPr>
        <p:spPr>
          <a:xfrm>
            <a:off x="8460188" y="1813392"/>
            <a:ext cx="914400" cy="11126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23"/>
          <p:cNvSpPr/>
          <p:nvPr/>
        </p:nvSpPr>
        <p:spPr>
          <a:xfrm>
            <a:off x="10468494" y="6144823"/>
            <a:ext cx="1576647" cy="6009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7" name="Google Shape;27;p23"/>
          <p:cNvSpPr/>
          <p:nvPr/>
        </p:nvSpPr>
        <p:spPr>
          <a:xfrm>
            <a:off x="6541564" y="-733535"/>
            <a:ext cx="6110936" cy="801138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8" name="Google Shape;28;p23"/>
          <p:cNvSpPr/>
          <p:nvPr/>
        </p:nvSpPr>
        <p:spPr>
          <a:xfrm>
            <a:off x="867289" y="2184302"/>
            <a:ext cx="5318624" cy="26898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9" name="Google Shape;29;p23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919" y="4323022"/>
            <a:ext cx="2943247" cy="525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3"/>
          <p:cNvGrpSpPr/>
          <p:nvPr/>
        </p:nvGrpSpPr>
        <p:grpSpPr>
          <a:xfrm>
            <a:off x="1172029" y="1037167"/>
            <a:ext cx="4792980" cy="872837"/>
            <a:chOff x="1172029" y="1037167"/>
            <a:chExt cx="4792980" cy="872837"/>
          </a:xfrm>
        </p:grpSpPr>
        <p:sp>
          <p:nvSpPr>
            <p:cNvPr id="31" name="Google Shape;31;p23"/>
            <p:cNvSpPr/>
            <p:nvPr/>
          </p:nvSpPr>
          <p:spPr>
            <a:xfrm>
              <a:off x="1526038" y="1318496"/>
              <a:ext cx="474074" cy="283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" name="Google Shape;32;p23"/>
            <p:cNvSpPr txBox="1"/>
            <p:nvPr/>
          </p:nvSpPr>
          <p:spPr>
            <a:xfrm>
              <a:off x="1172029" y="1037167"/>
              <a:ext cx="4792980" cy="872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</a:t>
              </a:r>
              <a:r>
                <a:rPr lang="en-IN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CYBERSECURITY CONFERENCE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5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9851666" y="5955527"/>
            <a:ext cx="2180160" cy="7871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10400958" y="6043412"/>
            <a:ext cx="1607905" cy="64762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Light">
  <p:cSld name="Title_Ligh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13"/>
          <a:stretch/>
        </p:blipFill>
        <p:spPr>
          <a:xfrm>
            <a:off x="7399020" y="0"/>
            <a:ext cx="4792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 txBox="1">
            <a:spLocks noGrp="1"/>
          </p:cNvSpPr>
          <p:nvPr>
            <p:ph type="title"/>
          </p:nvPr>
        </p:nvSpPr>
        <p:spPr>
          <a:xfrm>
            <a:off x="764600" y="1813392"/>
            <a:ext cx="6418203" cy="258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1"/>
          </p:nvPr>
        </p:nvSpPr>
        <p:spPr>
          <a:xfrm>
            <a:off x="764601" y="4400304"/>
            <a:ext cx="6418202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69" t="36318" r="30335" b="36404"/>
          <a:stretch/>
        </p:blipFill>
        <p:spPr>
          <a:xfrm>
            <a:off x="764600" y="5946654"/>
            <a:ext cx="1779817" cy="6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Light">
  <p:cSld name="Agenda_Ligh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" name="Google Shape;41;p28"/>
          <p:cNvSpPr/>
          <p:nvPr/>
        </p:nvSpPr>
        <p:spPr>
          <a:xfrm>
            <a:off x="0" y="-1"/>
            <a:ext cx="3603548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42;p28"/>
          <p:cNvSpPr/>
          <p:nvPr/>
        </p:nvSpPr>
        <p:spPr>
          <a:xfrm>
            <a:off x="-1" y="-1"/>
            <a:ext cx="3603548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3" name="Google Shape;43;p28"/>
          <p:cNvSpPr txBox="1">
            <a:spLocks noGrp="1"/>
          </p:cNvSpPr>
          <p:nvPr>
            <p:ph type="title"/>
          </p:nvPr>
        </p:nvSpPr>
        <p:spPr>
          <a:xfrm>
            <a:off x="4094628" y="1813392"/>
            <a:ext cx="6418203" cy="258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094627" y="4400304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1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2"/>
          </p:nvPr>
        </p:nvSpPr>
        <p:spPr>
          <a:xfrm>
            <a:off x="437270" y="2119745"/>
            <a:ext cx="11297531" cy="362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dk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0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" t="642" r="1301" b="806"/>
          <a:stretch/>
        </p:blipFill>
        <p:spPr>
          <a:xfrm>
            <a:off x="6649156" y="1186673"/>
            <a:ext cx="5926667" cy="448465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0"/>
          <p:cNvSpPr/>
          <p:nvPr/>
        </p:nvSpPr>
        <p:spPr>
          <a:xfrm>
            <a:off x="619432" y="2192594"/>
            <a:ext cx="7728701" cy="393727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1"/>
          </p:nvPr>
        </p:nvSpPr>
        <p:spPr>
          <a:xfrm>
            <a:off x="842023" y="2401255"/>
            <a:ext cx="7283518" cy="351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2800"/>
              <a:buNone/>
              <a:defRPr sz="2800" b="1" i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7719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2pPr>
            <a:lvl3pPr marL="1371600" lvl="2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3pPr>
            <a:lvl4pPr marL="1828800" lvl="3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4pPr>
            <a:lvl5pPr marL="2286000" lvl="4" indent="-377189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34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rgbClr val="EC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3611" y="0"/>
            <a:ext cx="36883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1"/>
          <p:cNvSpPr/>
          <p:nvPr/>
        </p:nvSpPr>
        <p:spPr>
          <a:xfrm>
            <a:off x="408155" y="6166860"/>
            <a:ext cx="1379370" cy="4499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437272" y="607867"/>
            <a:ext cx="7296050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1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  <a:defRPr sz="1800" b="1">
                <a:solidFill>
                  <a:srgbClr val="E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068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080"/>
              <a:buChar char="▪"/>
              <a:defRPr/>
            </a:lvl2pPr>
            <a:lvl3pPr marL="1371600" lvl="2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3pPr>
            <a:lvl4pPr marL="1828800" lvl="3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4pPr>
            <a:lvl5pPr marL="2286000" lvl="4" indent="-32766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560"/>
              <a:buChar char="▪"/>
              <a:defRPr/>
            </a:lvl5pPr>
            <a:lvl6pPr marL="2743200" lvl="5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6pPr>
            <a:lvl7pPr marL="3200400" lvl="6" indent="-377189" algn="l">
              <a:spcBef>
                <a:spcPts val="360"/>
              </a:spcBef>
              <a:spcAft>
                <a:spcPts val="0"/>
              </a:spcAft>
              <a:buSzPts val="2340"/>
              <a:buChar char="•"/>
              <a:defRPr/>
            </a:lvl7pPr>
            <a:lvl8pPr marL="3657600" lvl="7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8pPr>
            <a:lvl9pPr marL="4114800" lvl="8" indent="-377190" algn="l">
              <a:spcBef>
                <a:spcPts val="360"/>
              </a:spcBef>
              <a:spcAft>
                <a:spcPts val="0"/>
              </a:spcAft>
              <a:buSzPts val="234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2"/>
          </p:nvPr>
        </p:nvSpPr>
        <p:spPr>
          <a:xfrm>
            <a:off x="437270" y="2258512"/>
            <a:ext cx="3388495" cy="134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8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3"/>
          </p:nvPr>
        </p:nvSpPr>
        <p:spPr>
          <a:xfrm>
            <a:off x="4344826" y="2258511"/>
            <a:ext cx="3388495" cy="134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8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4"/>
          </p:nvPr>
        </p:nvSpPr>
        <p:spPr>
          <a:xfrm>
            <a:off x="437270" y="4230662"/>
            <a:ext cx="3388495" cy="134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8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5"/>
          </p:nvPr>
        </p:nvSpPr>
        <p:spPr>
          <a:xfrm>
            <a:off x="4344826" y="4230661"/>
            <a:ext cx="3388495" cy="134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>
            <a:lvl1pPr marL="457200" lvl="0" indent="-228600" algn="l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8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6pPr>
            <a:lvl7pPr marL="3200400" lvl="6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/>
            </a:lvl7pPr>
            <a:lvl8pPr marL="3657600" lvl="7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marL="4114800" lvl="8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/>
          <p:nvPr/>
        </p:nvSpPr>
        <p:spPr>
          <a:xfrm>
            <a:off x="275341" y="6089226"/>
            <a:ext cx="1638870" cy="56084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66" name="Google Shape;66;p3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2932" y="0"/>
            <a:ext cx="50998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4866" y="4154487"/>
            <a:ext cx="904691" cy="22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5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3611" y="0"/>
            <a:ext cx="36883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5"/>
          <p:cNvSpPr/>
          <p:nvPr/>
        </p:nvSpPr>
        <p:spPr>
          <a:xfrm>
            <a:off x="275341" y="6089226"/>
            <a:ext cx="1638870" cy="56084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93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ftr" idx="11"/>
          </p:nvPr>
        </p:nvSpPr>
        <p:spPr>
          <a:xfrm>
            <a:off x="437271" y="6248400"/>
            <a:ext cx="9395395" cy="32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ldNum" idx="12"/>
          </p:nvPr>
        </p:nvSpPr>
        <p:spPr>
          <a:xfrm>
            <a:off x="21483" y="6831092"/>
            <a:ext cx="4800" cy="4800"/>
          </a:xfrm>
          <a:prstGeom prst="rect">
            <a:avLst/>
          </a:prstGeom>
          <a:noFill/>
          <a:ln w="9525" cap="flat" cmpd="sng">
            <a:solidFill>
              <a:srgbClr val="FEC8C8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body" idx="1"/>
          </p:nvPr>
        </p:nvSpPr>
        <p:spPr>
          <a:xfrm>
            <a:off x="437270" y="1844676"/>
            <a:ext cx="11301984" cy="399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  <a:defRPr sz="21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6068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2766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2766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2766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2766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766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7659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7659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/>
          <p:nvPr/>
        </p:nvSpPr>
        <p:spPr>
          <a:xfrm>
            <a:off x="10394110" y="6089226"/>
            <a:ext cx="1638870" cy="56084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4">
          <p15:clr>
            <a:srgbClr val="F26B43"/>
          </p15:clr>
        </p15:guide>
        <p15:guide id="2" pos="7392">
          <p15:clr>
            <a:srgbClr val="F26B43"/>
          </p15:clr>
        </p15:guide>
        <p15:guide id="3" orient="horz" pos="393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437272" y="607867"/>
            <a:ext cx="7296050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IN"/>
              <a:t>What is an IOA.</a:t>
            </a:r>
            <a:endParaRPr/>
          </a:p>
        </p:txBody>
      </p:sp>
      <p:sp>
        <p:nvSpPr>
          <p:cNvPr id="312" name="Google Shape;312;p12"/>
          <p:cNvSpPr txBox="1">
            <a:spLocks noGrp="1"/>
          </p:cNvSpPr>
          <p:nvPr>
            <p:ph type="body" idx="1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Indicators Of Attack</a:t>
            </a:r>
            <a:endParaRPr/>
          </a:p>
        </p:txBody>
      </p:sp>
      <p:sp>
        <p:nvSpPr>
          <p:cNvPr id="313" name="Google Shape;313;p12"/>
          <p:cNvSpPr txBox="1">
            <a:spLocks noGrp="1"/>
          </p:cNvSpPr>
          <p:nvPr>
            <p:ph type="body" idx="2"/>
          </p:nvPr>
        </p:nvSpPr>
        <p:spPr>
          <a:xfrm>
            <a:off x="437275" y="2258500"/>
            <a:ext cx="7448400" cy="3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457200" lvl="0" indent="-35560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SzPts val="2000"/>
              <a:buChar char="●"/>
            </a:pPr>
            <a:r>
              <a:rPr lang="en-IN" sz="2000" dirty="0"/>
              <a:t>Built-in ability to create detection/prevention rules. IOAs extend the product.</a:t>
            </a:r>
          </a:p>
          <a:p>
            <a:pPr lvl="1" indent="-355600">
              <a:lnSpc>
                <a:spcPct val="104732"/>
              </a:lnSpc>
              <a:spcBef>
                <a:spcPts val="467"/>
              </a:spcBef>
              <a:buSzPts val="2000"/>
              <a:buChar char="●"/>
            </a:pPr>
            <a:r>
              <a:rPr lang="en-IN" sz="1900"/>
              <a:t>Custom detection/prevention severity level</a:t>
            </a:r>
            <a:endParaRPr lang="en-IN" sz="1933"/>
          </a:p>
          <a:p>
            <a:pPr lvl="1" indent="-355600">
              <a:lnSpc>
                <a:spcPct val="104732"/>
              </a:lnSpc>
              <a:spcBef>
                <a:spcPts val="467"/>
              </a:spcBef>
              <a:buSzPts val="2000"/>
              <a:buChar char="●"/>
            </a:pPr>
            <a:r>
              <a:rPr lang="en-IN" sz="2000" dirty="0">
                <a:latin typeface="Inter"/>
                <a:ea typeface="Inter"/>
              </a:rPr>
              <a:t>Rules can be based on process tree, domain resolution, IP, and file writes.</a:t>
            </a:r>
            <a:br>
              <a:rPr lang="en-IN" sz="1900" dirty="0"/>
            </a:br>
            <a:endParaRPr sz="19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 dirty="0"/>
              <a:t>Rules can be used to block unwanted activity vs only blocking malicious activity. Helps enforce acceptable use policy.</a:t>
            </a:r>
          </a:p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 txBox="1">
            <a:spLocks noGrp="1"/>
          </p:cNvSpPr>
          <p:nvPr>
            <p:ph type="body" idx="1"/>
          </p:nvPr>
        </p:nvSpPr>
        <p:spPr>
          <a:xfrm>
            <a:off x="86476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indent="0"/>
            <a:r>
              <a:rPr lang="en-IN" sz="1050"/>
              <a:t>Most findings are benign and come to people trying to accomplish a task faster.</a:t>
            </a:r>
          </a:p>
        </p:txBody>
      </p:sp>
      <p:sp>
        <p:nvSpPr>
          <p:cNvPr id="417" name="Google Shape;417;p16"/>
          <p:cNvSpPr txBox="1">
            <a:spLocks noGrp="1"/>
          </p:cNvSpPr>
          <p:nvPr>
            <p:ph type="subTitle" idx="2"/>
          </p:nvPr>
        </p:nvSpPr>
        <p:spPr>
          <a:xfrm>
            <a:off x="864764" y="2804867"/>
            <a:ext cx="2846000" cy="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rmAutofit/>
          </a:bodyPr>
          <a:lstStyle/>
          <a:p>
            <a:pPr marL="0" indent="0"/>
            <a:r>
              <a:rPr lang="en-IN"/>
              <a:t>Shadow IT</a:t>
            </a:r>
          </a:p>
        </p:txBody>
      </p:sp>
      <p:sp>
        <p:nvSpPr>
          <p:cNvPr id="418" name="Google Shape;418;p16"/>
          <p:cNvSpPr txBox="1">
            <a:spLocks noGrp="1"/>
          </p:cNvSpPr>
          <p:nvPr>
            <p:ph type="body" idx="3"/>
          </p:nvPr>
        </p:nvSpPr>
        <p:spPr>
          <a:xfrm>
            <a:off x="462701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indent="0"/>
            <a:r>
              <a:rPr lang="en-IN" sz="1050"/>
              <a:t>Downloaded tools that have capabilities that are not understood by the end user.</a:t>
            </a:r>
          </a:p>
        </p:txBody>
      </p:sp>
      <p:sp>
        <p:nvSpPr>
          <p:cNvPr id="419" name="Google Shape;419;p16"/>
          <p:cNvSpPr txBox="1">
            <a:spLocks noGrp="1"/>
          </p:cNvSpPr>
          <p:nvPr>
            <p:ph type="body" idx="4"/>
          </p:nvPr>
        </p:nvSpPr>
        <p:spPr>
          <a:xfrm>
            <a:off x="8389265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Once exclusions are in place, noise is minimal</a:t>
            </a:r>
            <a:endParaRPr/>
          </a:p>
        </p:txBody>
      </p:sp>
      <p:sp>
        <p:nvSpPr>
          <p:cNvPr id="420" name="Google Shape;420;p16"/>
          <p:cNvSpPr txBox="1">
            <a:spLocks noGrp="1"/>
          </p:cNvSpPr>
          <p:nvPr>
            <p:ph type="body" idx="5"/>
          </p:nvPr>
        </p:nvSpPr>
        <p:spPr>
          <a:xfrm>
            <a:off x="864764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IN"/>
              <a:t>Its Faster</a:t>
            </a:r>
          </a:p>
        </p:txBody>
      </p:sp>
      <p:sp>
        <p:nvSpPr>
          <p:cNvPr id="421" name="Google Shape;421;p16"/>
          <p:cNvSpPr txBox="1">
            <a:spLocks noGrp="1"/>
          </p:cNvSpPr>
          <p:nvPr>
            <p:ph type="body" idx="6"/>
          </p:nvPr>
        </p:nvSpPr>
        <p:spPr>
          <a:xfrm>
            <a:off x="4627013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2500"/>
          </a:bodyPr>
          <a:lstStyle/>
          <a:p>
            <a:pPr marL="0" indent="0">
              <a:spcBef>
                <a:spcPts val="0"/>
              </a:spcBef>
            </a:pPr>
            <a:r>
              <a:rPr lang="en-IN"/>
              <a:t>Just keep clicking next</a:t>
            </a:r>
          </a:p>
        </p:txBody>
      </p:sp>
      <p:sp>
        <p:nvSpPr>
          <p:cNvPr id="422" name="Google Shape;422;p16"/>
          <p:cNvSpPr txBox="1">
            <a:spLocks noGrp="1"/>
          </p:cNvSpPr>
          <p:nvPr>
            <p:ph type="body" idx="7"/>
          </p:nvPr>
        </p:nvSpPr>
        <p:spPr>
          <a:xfrm>
            <a:off x="8389264" y="3840163"/>
            <a:ext cx="267008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Low alert rate</a:t>
            </a:r>
            <a:endParaRPr/>
          </a:p>
        </p:txBody>
      </p:sp>
      <p:sp>
        <p:nvSpPr>
          <p:cNvPr id="423" name="Google Shape;423;p16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IN"/>
              <a:t>Ongoing Findings</a:t>
            </a:r>
            <a:endParaRPr/>
          </a:p>
        </p:txBody>
      </p:sp>
      <p:sp>
        <p:nvSpPr>
          <p:cNvPr id="424" name="Google Shape;424;p16"/>
          <p:cNvSpPr txBox="1">
            <a:spLocks noGrp="1"/>
          </p:cNvSpPr>
          <p:nvPr>
            <p:ph type="body" idx="9"/>
          </p:nvPr>
        </p:nvSpPr>
        <p:spPr>
          <a:xfrm>
            <a:off x="4627013" y="2804868"/>
            <a:ext cx="2844800" cy="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err="1"/>
              <a:t>Graywear</a:t>
            </a:r>
          </a:p>
        </p:txBody>
      </p:sp>
      <p:sp>
        <p:nvSpPr>
          <p:cNvPr id="425" name="Google Shape;425;p16"/>
          <p:cNvSpPr txBox="1">
            <a:spLocks noGrp="1"/>
          </p:cNvSpPr>
          <p:nvPr>
            <p:ph type="body" idx="13"/>
          </p:nvPr>
        </p:nvSpPr>
        <p:spPr>
          <a:xfrm>
            <a:off x="8389264" y="2800804"/>
            <a:ext cx="2844800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Sig:Noise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c57662860_0_0"/>
          <p:cNvSpPr txBox="1"/>
          <p:nvPr/>
        </p:nvSpPr>
        <p:spPr>
          <a:xfrm>
            <a:off x="356808" y="269400"/>
            <a:ext cx="6441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IN" sz="3500" b="1">
                <a:solidFill>
                  <a:schemeClr val="lt1"/>
                </a:solidFill>
              </a:rPr>
              <a:t>IOA: SMB to external IP.</a:t>
            </a:r>
            <a:endParaRPr/>
          </a:p>
        </p:txBody>
      </p:sp>
      <p:sp>
        <p:nvSpPr>
          <p:cNvPr id="431" name="Google Shape;431;g36c57662860_0_0"/>
          <p:cNvSpPr txBox="1"/>
          <p:nvPr/>
        </p:nvSpPr>
        <p:spPr>
          <a:xfrm>
            <a:off x="560617" y="869256"/>
            <a:ext cx="4876535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5000"/>
              </a:lnSpc>
            </a:pPr>
            <a:r>
              <a:rPr lang="en-IN" sz="2100" dirty="0">
                <a:solidFill>
                  <a:schemeClr val="lt1"/>
                </a:solidFill>
                <a:ea typeface="Inter"/>
                <a:sym typeface="Inter"/>
              </a:rPr>
              <a:t>Exploiting Authentication Weaknesses for Credential Theft</a:t>
            </a:r>
            <a:endParaRPr lang="en-US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g36c57662860_0_0"/>
          <p:cNvSpPr txBox="1"/>
          <p:nvPr/>
        </p:nvSpPr>
        <p:spPr>
          <a:xfrm>
            <a:off x="564679" y="1895435"/>
            <a:ext cx="4746864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accent1"/>
              </a:buClr>
              <a:buSzPts val="2333"/>
              <a:buChar char="•"/>
            </a:pPr>
            <a:r>
              <a:rPr lang="en-US" sz="1600" b="1" dirty="0">
                <a:solidFill>
                  <a:schemeClr val="lt1"/>
                </a:solidFill>
              </a:rPr>
              <a:t>Credential Theft:</a:t>
            </a:r>
            <a:r>
              <a:rPr lang="en-US" sz="1600" dirty="0">
                <a:solidFill>
                  <a:schemeClr val="lt1"/>
                </a:solidFill>
              </a:rPr>
              <a:t> External SMB connections often expose login credentials on unsecure networks, making them vulnerable to interception.</a:t>
            </a:r>
          </a:p>
          <a:p>
            <a:pPr marL="285750" indent="-285750">
              <a:buClr>
                <a:schemeClr val="accent1"/>
              </a:buClr>
              <a:buSzPts val="2333"/>
              <a:buChar char="•"/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SzPts val="2333"/>
              <a:buChar char="•"/>
            </a:pPr>
            <a:r>
              <a:rPr lang="en-US" sz="1600" b="1" dirty="0">
                <a:solidFill>
                  <a:schemeClr val="lt1"/>
                </a:solidFill>
              </a:rPr>
              <a:t>NTLM Relay Attacks:</a:t>
            </a:r>
            <a:r>
              <a:rPr lang="en-US" sz="1600" dirty="0">
                <a:solidFill>
                  <a:schemeClr val="lt1"/>
                </a:solidFill>
              </a:rPr>
              <a:t> Attackers can intercept and "relay" authentication attempts to other services, gaining unauthorized access without cracking passwords.</a:t>
            </a:r>
          </a:p>
          <a:p>
            <a:pPr marL="285750" indent="-285750">
              <a:buClr>
                <a:schemeClr val="accent1"/>
              </a:buClr>
              <a:buSzPts val="2333"/>
              <a:buChar char="•"/>
            </a:pPr>
            <a:br>
              <a:rPr lang="en-US" sz="1600" dirty="0"/>
            </a:br>
            <a:r>
              <a:rPr lang="en-US" sz="1600" b="1" dirty="0">
                <a:solidFill>
                  <a:schemeClr val="lt1"/>
                </a:solidFill>
              </a:rPr>
              <a:t>Downgrade Attacks: </a:t>
            </a:r>
            <a:r>
              <a:rPr lang="en-US" sz="1600" dirty="0">
                <a:solidFill>
                  <a:schemeClr val="lt1"/>
                </a:solidFill>
              </a:rPr>
              <a:t>Malicious actors can force SMB connections to downgrade to less secure protocols like WebDAV, enabling unauthorized file access, modification, or execution on target systems.</a:t>
            </a:r>
          </a:p>
          <a:p>
            <a:pPr marL="45720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24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g36c576628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150" y="1639893"/>
            <a:ext cx="6631000" cy="2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6c5766286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050" y="4483221"/>
            <a:ext cx="4124450" cy="18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c57662860_0_8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N" sz="6000" b="1">
                <a:solidFill>
                  <a:schemeClr val="lt1"/>
                </a:solidFill>
              </a:rPr>
              <a:t>Hunting</a:t>
            </a:r>
            <a:endParaRPr/>
          </a:p>
        </p:txBody>
      </p:sp>
      <p:sp>
        <p:nvSpPr>
          <p:cNvPr id="440" name="Google Shape;440;g36c57662860_0_8"/>
          <p:cNvSpPr txBox="1"/>
          <p:nvPr/>
        </p:nvSpPr>
        <p:spPr>
          <a:xfrm>
            <a:off x="1929683" y="1155025"/>
            <a:ext cx="8329717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1" dirty="0">
                <a:solidFill>
                  <a:schemeClr val="lt1"/>
                </a:solidFill>
              </a:rPr>
              <a:t>Query:</a:t>
            </a:r>
            <a:br>
              <a:rPr lang="en-IN" sz="2300" b="1" dirty="0">
                <a:solidFill>
                  <a:schemeClr val="lt1"/>
                </a:solidFill>
              </a:rPr>
            </a:br>
            <a:r>
              <a:rPr lang="en-IN" sz="2100" b="1" dirty="0">
                <a:solidFill>
                  <a:schemeClr val="lt1"/>
                </a:solidFill>
              </a:rPr>
              <a:t>#event_simpleName=ProcessRollup2 </a:t>
            </a:r>
            <a:r>
              <a:rPr lang="en-IN" sz="2100" b="1" dirty="0" err="1">
                <a:solidFill>
                  <a:schemeClr val="lt1"/>
                </a:solidFill>
              </a:rPr>
              <a:t>CommandLine</a:t>
            </a:r>
            <a:r>
              <a:rPr lang="en-IN" sz="2100" b="1" dirty="0">
                <a:solidFill>
                  <a:schemeClr val="lt1"/>
                </a:solidFill>
              </a:rPr>
              <a:t>=/</a:t>
            </a:r>
            <a:r>
              <a:rPr lang="en-IN" sz="2100" b="1" dirty="0" err="1">
                <a:solidFill>
                  <a:schemeClr val="lt1"/>
                </a:solidFill>
              </a:rPr>
              <a:t>davsetcookie</a:t>
            </a:r>
            <a:r>
              <a:rPr lang="en-IN" sz="2100" b="1" dirty="0">
                <a:solidFill>
                  <a:schemeClr val="lt1"/>
                </a:solidFill>
              </a:rPr>
              <a:t>/i</a:t>
            </a:r>
            <a:br>
              <a:rPr lang="en-IN" sz="2100" b="1" dirty="0">
                <a:solidFill>
                  <a:schemeClr val="lt1"/>
                </a:solidFill>
              </a:rPr>
            </a:br>
            <a:r>
              <a:rPr lang="en-IN" sz="2100" b="1" dirty="0">
                <a:solidFill>
                  <a:schemeClr val="lt1"/>
                </a:solidFill>
              </a:rPr>
              <a:t>|</a:t>
            </a:r>
            <a:r>
              <a:rPr lang="en-IN" sz="2100" b="1" dirty="0" err="1">
                <a:solidFill>
                  <a:schemeClr val="lt1"/>
                </a:solidFill>
              </a:rPr>
              <a:t>webdavData</a:t>
            </a:r>
            <a:r>
              <a:rPr lang="en-IN" sz="2100" b="1" dirty="0">
                <a:solidFill>
                  <a:schemeClr val="lt1"/>
                </a:solidFill>
              </a:rPr>
              <a:t> := </a:t>
            </a:r>
            <a:r>
              <a:rPr lang="en-IN" sz="2100" b="1" dirty="0" err="1">
                <a:solidFill>
                  <a:schemeClr val="lt1"/>
                </a:solidFill>
              </a:rPr>
              <a:t>splitString</a:t>
            </a:r>
            <a:r>
              <a:rPr lang="en-IN" sz="2100" b="1" dirty="0">
                <a:solidFill>
                  <a:schemeClr val="lt1"/>
                </a:solidFill>
              </a:rPr>
              <a:t>(field=</a:t>
            </a:r>
            <a:r>
              <a:rPr lang="en-IN" sz="2100" b="1" dirty="0" err="1">
                <a:solidFill>
                  <a:schemeClr val="lt1"/>
                </a:solidFill>
              </a:rPr>
              <a:t>CommandLine</a:t>
            </a:r>
            <a:r>
              <a:rPr lang="en-IN" sz="2100" b="1" dirty="0">
                <a:solidFill>
                  <a:schemeClr val="lt1"/>
                </a:solidFill>
              </a:rPr>
              <a:t>, by=" ")</a:t>
            </a:r>
            <a:endParaRPr sz="21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2100" b="1" dirty="0">
                <a:solidFill>
                  <a:schemeClr val="lt1"/>
                </a:solidFill>
              </a:rPr>
              <a:t>|</a:t>
            </a:r>
            <a:r>
              <a:rPr lang="en-IN" sz="2100" b="1" dirty="0" err="1">
                <a:solidFill>
                  <a:schemeClr val="lt1"/>
                </a:solidFill>
              </a:rPr>
              <a:t>webdavHost</a:t>
            </a:r>
            <a:r>
              <a:rPr lang="en-IN" sz="2100" b="1" dirty="0">
                <a:solidFill>
                  <a:schemeClr val="lt1"/>
                </a:solidFill>
              </a:rPr>
              <a:t>:=</a:t>
            </a:r>
            <a:r>
              <a:rPr lang="en-IN" sz="2100" b="1" dirty="0" err="1">
                <a:solidFill>
                  <a:schemeClr val="lt1"/>
                </a:solidFill>
              </a:rPr>
              <a:t>webdavData</a:t>
            </a:r>
            <a:r>
              <a:rPr lang="en-IN" sz="2100" b="1" dirty="0">
                <a:solidFill>
                  <a:schemeClr val="lt1"/>
                </a:solidFill>
              </a:rPr>
              <a:t>[2]</a:t>
            </a:r>
            <a:endParaRPr sz="21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2100" b="1" dirty="0">
                <a:solidFill>
                  <a:schemeClr val="lt1"/>
                </a:solidFill>
              </a:rPr>
              <a:t>|</a:t>
            </a:r>
            <a:r>
              <a:rPr lang="en-IN" sz="2100" b="1" dirty="0" err="1">
                <a:solidFill>
                  <a:schemeClr val="lt1"/>
                </a:solidFill>
              </a:rPr>
              <a:t>webdavURL</a:t>
            </a:r>
            <a:r>
              <a:rPr lang="en-IN" sz="2100" b="1" dirty="0">
                <a:solidFill>
                  <a:schemeClr val="lt1"/>
                </a:solidFill>
              </a:rPr>
              <a:t>:=</a:t>
            </a:r>
            <a:r>
              <a:rPr lang="en-IN" sz="2100" b="1" dirty="0" err="1">
                <a:solidFill>
                  <a:schemeClr val="lt1"/>
                </a:solidFill>
              </a:rPr>
              <a:t>webdavData</a:t>
            </a:r>
            <a:r>
              <a:rPr lang="en-IN" sz="2100" b="1" dirty="0">
                <a:solidFill>
                  <a:schemeClr val="lt1"/>
                </a:solidFill>
              </a:rPr>
              <a:t>[3]</a:t>
            </a:r>
            <a:br>
              <a:rPr lang="en-IN" sz="2100" b="1" dirty="0">
                <a:solidFill>
                  <a:schemeClr val="lt1"/>
                </a:solidFill>
              </a:rPr>
            </a:br>
            <a:r>
              <a:rPr lang="en-IN" sz="2100" b="1" dirty="0">
                <a:solidFill>
                  <a:schemeClr val="lt1"/>
                </a:solidFill>
              </a:rPr>
              <a:t>| !</a:t>
            </a:r>
            <a:r>
              <a:rPr lang="en-IN" sz="2100" b="1" dirty="0" err="1">
                <a:solidFill>
                  <a:schemeClr val="lt1"/>
                </a:solidFill>
              </a:rPr>
              <a:t>cidr</a:t>
            </a:r>
            <a:r>
              <a:rPr lang="en-IN" sz="2100" b="1" dirty="0">
                <a:solidFill>
                  <a:schemeClr val="lt1"/>
                </a:solidFill>
              </a:rPr>
              <a:t>(</a:t>
            </a:r>
            <a:r>
              <a:rPr lang="en-IN" sz="2100" b="1" dirty="0" err="1">
                <a:solidFill>
                  <a:schemeClr val="lt1"/>
                </a:solidFill>
              </a:rPr>
              <a:t>webdavHost</a:t>
            </a:r>
            <a:r>
              <a:rPr lang="en-IN" sz="2100" b="1" dirty="0">
                <a:solidFill>
                  <a:schemeClr val="lt1"/>
                </a:solidFill>
              </a:rPr>
              <a:t>, subnet=["172.16.0.0/12"])</a:t>
            </a:r>
            <a:endParaRPr sz="21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IN" sz="2100" b="1" dirty="0">
                <a:solidFill>
                  <a:schemeClr val="lt1"/>
                </a:solidFill>
              </a:rPr>
              <a:t>|</a:t>
            </a:r>
            <a:r>
              <a:rPr lang="en-IN" sz="2100" b="1" dirty="0" err="1">
                <a:solidFill>
                  <a:schemeClr val="lt1"/>
                </a:solidFill>
              </a:rPr>
              <a:t>groupBy</a:t>
            </a:r>
            <a:r>
              <a:rPr lang="en-IN" sz="2100" b="1" dirty="0">
                <a:solidFill>
                  <a:schemeClr val="lt1"/>
                </a:solidFill>
              </a:rPr>
              <a:t>([</a:t>
            </a:r>
            <a:r>
              <a:rPr lang="en-IN" sz="2100" b="1" dirty="0" err="1">
                <a:solidFill>
                  <a:schemeClr val="lt1"/>
                </a:solidFill>
              </a:rPr>
              <a:t>ComputerName,webdavHost,webdavURL</a:t>
            </a:r>
            <a:r>
              <a:rPr lang="en-IN" sz="2100" b="1" dirty="0">
                <a:solidFill>
                  <a:schemeClr val="lt1"/>
                </a:solidFill>
              </a:rPr>
              <a:t>])</a:t>
            </a:r>
            <a:endParaRPr sz="2400" b="1" dirty="0">
              <a:solidFill>
                <a:schemeClr val="lt1"/>
              </a:solidFill>
            </a:endParaRPr>
          </a:p>
        </p:txBody>
      </p:sp>
      <p:pic>
        <p:nvPicPr>
          <p:cNvPr id="441" name="Google Shape;441;g36c5766286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96" y="4153884"/>
            <a:ext cx="9953908" cy="170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6c57662860_0_14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N" sz="6000" b="1">
                <a:solidFill>
                  <a:schemeClr val="lt1"/>
                </a:solidFill>
              </a:rPr>
              <a:t>IOA</a:t>
            </a:r>
            <a:endParaRPr/>
          </a:p>
        </p:txBody>
      </p:sp>
      <p:sp>
        <p:nvSpPr>
          <p:cNvPr id="447" name="Google Shape;447;g36c57662860_0_14"/>
          <p:cNvSpPr txBox="1"/>
          <p:nvPr/>
        </p:nvSpPr>
        <p:spPr>
          <a:xfrm>
            <a:off x="3601850" y="1155025"/>
            <a:ext cx="853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448" name="Google Shape;448;g36c5766286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650" y="970675"/>
            <a:ext cx="4734700" cy="56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c57662860_0_20"/>
          <p:cNvSpPr txBox="1">
            <a:spLocks noGrp="1"/>
          </p:cNvSpPr>
          <p:nvPr>
            <p:ph type="body" idx="1"/>
          </p:nvPr>
        </p:nvSpPr>
        <p:spPr>
          <a:xfrm>
            <a:off x="86476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Able to catch multiple CVE’s before the CVE’s were released.</a:t>
            </a:r>
            <a:endParaRPr/>
          </a:p>
        </p:txBody>
      </p:sp>
      <p:sp>
        <p:nvSpPr>
          <p:cNvPr id="454" name="Google Shape;454;g36c57662860_0_20"/>
          <p:cNvSpPr txBox="1">
            <a:spLocks noGrp="1"/>
          </p:cNvSpPr>
          <p:nvPr>
            <p:ph type="subTitle" idx="2"/>
          </p:nvPr>
        </p:nvSpPr>
        <p:spPr>
          <a:xfrm>
            <a:off x="864764" y="2804867"/>
            <a:ext cx="2846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</a:pPr>
            <a:r>
              <a:rPr lang="en-IN"/>
              <a:t>Vulnerabilities</a:t>
            </a:r>
            <a:endParaRPr/>
          </a:p>
        </p:txBody>
      </p:sp>
      <p:sp>
        <p:nvSpPr>
          <p:cNvPr id="455" name="Google Shape;455;g36c57662860_0_20"/>
          <p:cNvSpPr txBox="1">
            <a:spLocks noGrp="1"/>
          </p:cNvSpPr>
          <p:nvPr>
            <p:ph type="body" idx="3"/>
          </p:nvPr>
        </p:nvSpPr>
        <p:spPr>
          <a:xfrm>
            <a:off x="462701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Caught external sigjacking attempts</a:t>
            </a:r>
            <a:endParaRPr/>
          </a:p>
        </p:txBody>
      </p:sp>
      <p:sp>
        <p:nvSpPr>
          <p:cNvPr id="456" name="Google Shape;456;g36c57662860_0_20"/>
          <p:cNvSpPr txBox="1">
            <a:spLocks noGrp="1"/>
          </p:cNvSpPr>
          <p:nvPr>
            <p:ph type="body" idx="4"/>
          </p:nvPr>
        </p:nvSpPr>
        <p:spPr>
          <a:xfrm>
            <a:off x="8389265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Once exclusions are in place, noise is minimal</a:t>
            </a:r>
            <a:endParaRPr/>
          </a:p>
        </p:txBody>
      </p:sp>
      <p:sp>
        <p:nvSpPr>
          <p:cNvPr id="457" name="Google Shape;457;g36c57662860_0_20"/>
          <p:cNvSpPr txBox="1">
            <a:spLocks noGrp="1"/>
          </p:cNvSpPr>
          <p:nvPr>
            <p:ph type="body" idx="5"/>
          </p:nvPr>
        </p:nvSpPr>
        <p:spPr>
          <a:xfrm>
            <a:off x="864764" y="3840163"/>
            <a:ext cx="267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CVE’s</a:t>
            </a:r>
            <a:endParaRPr/>
          </a:p>
        </p:txBody>
      </p:sp>
      <p:sp>
        <p:nvSpPr>
          <p:cNvPr id="458" name="Google Shape;458;g36c57662860_0_20"/>
          <p:cNvSpPr txBox="1">
            <a:spLocks noGrp="1"/>
          </p:cNvSpPr>
          <p:nvPr>
            <p:ph type="body" idx="6"/>
          </p:nvPr>
        </p:nvSpPr>
        <p:spPr>
          <a:xfrm>
            <a:off x="4627013" y="3840163"/>
            <a:ext cx="267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SigJacking</a:t>
            </a:r>
            <a:endParaRPr/>
          </a:p>
        </p:txBody>
      </p:sp>
      <p:sp>
        <p:nvSpPr>
          <p:cNvPr id="459" name="Google Shape;459;g36c57662860_0_20"/>
          <p:cNvSpPr txBox="1">
            <a:spLocks noGrp="1"/>
          </p:cNvSpPr>
          <p:nvPr>
            <p:ph type="body" idx="7"/>
          </p:nvPr>
        </p:nvSpPr>
        <p:spPr>
          <a:xfrm>
            <a:off x="8389264" y="3840163"/>
            <a:ext cx="267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Low alert rate</a:t>
            </a:r>
            <a:endParaRPr/>
          </a:p>
        </p:txBody>
      </p:sp>
      <p:sp>
        <p:nvSpPr>
          <p:cNvPr id="460" name="Google Shape;460;g36c57662860_0_20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IN"/>
              <a:t>Ongoing Findings</a:t>
            </a:r>
            <a:endParaRPr/>
          </a:p>
        </p:txBody>
      </p:sp>
      <p:sp>
        <p:nvSpPr>
          <p:cNvPr id="461" name="Google Shape;461;g36c57662860_0_20"/>
          <p:cNvSpPr txBox="1">
            <a:spLocks noGrp="1"/>
          </p:cNvSpPr>
          <p:nvPr>
            <p:ph type="body" idx="9"/>
          </p:nvPr>
        </p:nvSpPr>
        <p:spPr>
          <a:xfrm>
            <a:off x="4627013" y="2804868"/>
            <a:ext cx="2844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Attacks</a:t>
            </a:r>
            <a:endParaRPr/>
          </a:p>
        </p:txBody>
      </p:sp>
      <p:sp>
        <p:nvSpPr>
          <p:cNvPr id="462" name="Google Shape;462;g36c57662860_0_20"/>
          <p:cNvSpPr txBox="1">
            <a:spLocks noGrp="1"/>
          </p:cNvSpPr>
          <p:nvPr>
            <p:ph type="body" idx="13"/>
          </p:nvPr>
        </p:nvSpPr>
        <p:spPr>
          <a:xfrm>
            <a:off x="8389264" y="2800804"/>
            <a:ext cx="2844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Sig:Noise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/>
        </p:nvSpPr>
        <p:spPr>
          <a:xfrm>
            <a:off x="3781455" y="-1038"/>
            <a:ext cx="8185369" cy="60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IN" sz="3500">
                <a:solidFill>
                  <a:schemeClr val="lt1"/>
                </a:solidFill>
              </a:rPr>
              <a:t>Custom IOAs Drive Stronger Security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3781454" y="812085"/>
            <a:ext cx="8185371" cy="604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133"/>
              <a:buFont typeface="Arial"/>
              <a:buChar char="•"/>
            </a:pPr>
            <a:r>
              <a:rPr lang="en-US" sz="2000" b="1">
                <a:ea typeface="Inter"/>
                <a:sym typeface="Inter"/>
              </a:rPr>
              <a:t>Tangible Time Savings:</a:t>
            </a:r>
            <a:r>
              <a:rPr lang="en-US" sz="2000">
                <a:ea typeface="Inter"/>
                <a:sym typeface="Inter"/>
              </a:rPr>
              <a:t> </a:t>
            </a:r>
            <a:r>
              <a:rPr lang="en-US" sz="1800">
                <a:ea typeface="Inter"/>
                <a:sym typeface="Inter"/>
              </a:rPr>
              <a:t>We have observed a clear reduction in the time spent on resolving security tickets. By preemptively blocking non-compliant activities, we have eliminated unnecessary investigative steps, enabling our teams to work more efficiently.</a:t>
            </a:r>
            <a:br>
              <a:rPr lang="en-US" sz="1800">
                <a:ea typeface="Inter"/>
                <a:sym typeface="Inter"/>
              </a:rPr>
            </a:br>
            <a:endParaRPr lang="en-US" sz="1800">
              <a:ea typeface="Inter"/>
            </a:endParaRPr>
          </a:p>
          <a:p>
            <a:pPr>
              <a:buSzPts val="2133"/>
              <a:buFont typeface="Arial"/>
              <a:buChar char="•"/>
            </a:pPr>
            <a:r>
              <a:rPr lang="en-US" sz="2000" b="1">
                <a:ea typeface="Inter"/>
                <a:sym typeface="Inter"/>
              </a:rPr>
              <a:t>Proactive Threat Hunting:</a:t>
            </a:r>
            <a:r>
              <a:rPr lang="en-US" sz="2000">
                <a:ea typeface="Inter"/>
                <a:sym typeface="Inter"/>
              </a:rPr>
              <a:t> </a:t>
            </a:r>
            <a:r>
              <a:rPr lang="en-US" sz="1800">
                <a:ea typeface="Inter"/>
                <a:sym typeface="Inter"/>
              </a:rPr>
              <a:t>Our custom IOAs act as an extended set of eyes, alerting us to anomalous behaviors that might indicate early-stage reconnaissance, lateral movement, and execution. This proactive detection significantly increases our chances of identifying and neutralizing threats </a:t>
            </a:r>
            <a:r>
              <a:rPr lang="en-US" sz="1800" i="1">
                <a:ea typeface="Inter"/>
                <a:sym typeface="Inter"/>
              </a:rPr>
              <a:t>before</a:t>
            </a:r>
            <a:r>
              <a:rPr lang="en-US" sz="1800">
                <a:ea typeface="Inter"/>
                <a:sym typeface="Inter"/>
              </a:rPr>
              <a:t> they escalate.</a:t>
            </a:r>
            <a:br>
              <a:rPr lang="en-US" sz="1800">
                <a:ea typeface="Inter"/>
                <a:sym typeface="Inter"/>
              </a:rPr>
            </a:br>
            <a:endParaRPr lang="en-US" sz="1800"/>
          </a:p>
          <a:p>
            <a:pPr>
              <a:buSzPts val="2133"/>
              <a:buFont typeface="Arial"/>
              <a:buChar char="•"/>
            </a:pPr>
            <a:r>
              <a:rPr lang="en-US" sz="2000" b="1">
                <a:ea typeface="Inter"/>
                <a:sym typeface="Inter"/>
              </a:rPr>
              <a:t>Improved Threat Signal-to-Noise Ratio:</a:t>
            </a:r>
            <a:r>
              <a:rPr lang="en-US" sz="2000">
                <a:ea typeface="Inter"/>
                <a:sym typeface="Inter"/>
              </a:rPr>
              <a:t> </a:t>
            </a:r>
            <a:r>
              <a:rPr lang="en-US" sz="1800">
                <a:ea typeface="Inter"/>
                <a:sym typeface="Inter"/>
              </a:rPr>
              <a:t>While initial deployment may introduce new alerts, </a:t>
            </a:r>
            <a:r>
              <a:rPr lang="en-US" sz="1800" b="0" i="0">
                <a:ea typeface="Inter"/>
                <a:sym typeface="Inter"/>
              </a:rPr>
              <a:t>the </a:t>
            </a:r>
            <a:r>
              <a:rPr lang="en-US" sz="1800">
                <a:ea typeface="Inter"/>
                <a:sym typeface="Inter"/>
              </a:rPr>
              <a:t>high fidelity of custom IOAs, when properly tuned, allows us to distinguish between benign and truly suspicious activity, ultimately improving our ability to prioritize and respond to genuine threats.</a:t>
            </a:r>
            <a:br>
              <a:rPr lang="en-US" sz="1800">
                <a:ea typeface="Inter"/>
                <a:sym typeface="Inter"/>
              </a:rPr>
            </a:br>
            <a:endParaRPr lang="en-US" sz="1800"/>
          </a:p>
          <a:p>
            <a:pPr>
              <a:buSzPts val="2133"/>
              <a:buFont typeface="Arial"/>
              <a:buChar char="•"/>
            </a:pPr>
            <a:r>
              <a:rPr lang="en-US" sz="2000" b="1">
                <a:ea typeface="Inter"/>
                <a:sym typeface="Inter"/>
              </a:rPr>
              <a:t>Future-Proofing Defense:</a:t>
            </a:r>
            <a:r>
              <a:rPr lang="en-US" sz="2000">
                <a:ea typeface="Inter"/>
                <a:sym typeface="Inter"/>
              </a:rPr>
              <a:t> </a:t>
            </a:r>
            <a:r>
              <a:rPr lang="en-US" sz="1800">
                <a:ea typeface="Inter"/>
                <a:sym typeface="Inter"/>
              </a:rPr>
              <a:t>This capability empowers us to rapidly adapt our defenses against new attack techniques and internal policy changes, ensuring our security posture remains robust and responsive in a dynamic threat landscape.</a:t>
            </a:r>
            <a:endParaRPr lang="en-US" sz="1800">
              <a:sym typeface="Inter"/>
            </a:endParaRPr>
          </a:p>
          <a:p>
            <a:pPr>
              <a:buSzPts val="2133"/>
              <a:buFont typeface="Arial"/>
              <a:buChar char="•"/>
            </a:pPr>
            <a:endParaRPr lang="en-US" sz="2100">
              <a:ea typeface="Inter"/>
            </a:endParaRPr>
          </a:p>
          <a:p>
            <a:pPr marL="342900" indent="-342900">
              <a:lnSpc>
                <a:spcPct val="95000"/>
              </a:lnSpc>
              <a:buClr>
                <a:schemeClr val="accent1"/>
              </a:buClr>
              <a:buSzPts val="2133"/>
              <a:buFont typeface="Arial"/>
              <a:buChar char="•"/>
            </a:pPr>
            <a:endParaRPr lang="en-US"/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"/>
          <p:cNvSpPr txBox="1">
            <a:spLocks noGrp="1"/>
          </p:cNvSpPr>
          <p:nvPr>
            <p:ph type="subTitle" idx="1"/>
          </p:nvPr>
        </p:nvSpPr>
        <p:spPr>
          <a:xfrm>
            <a:off x="679733" y="27936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/>
          <a:p>
            <a:pPr marL="0" indent="0"/>
            <a:r>
              <a:rPr lang="en-IN"/>
              <a:t>Think of the IOA</a:t>
            </a:r>
            <a:endParaRPr lang="en-US"/>
          </a:p>
        </p:txBody>
      </p:sp>
      <p:sp>
        <p:nvSpPr>
          <p:cNvPr id="546" name="Google Shape;546;p20"/>
          <p:cNvSpPr txBox="1">
            <a:spLocks noGrp="1"/>
          </p:cNvSpPr>
          <p:nvPr>
            <p:ph type="subTitle" idx="2"/>
          </p:nvPr>
        </p:nvSpPr>
        <p:spPr>
          <a:xfrm>
            <a:off x="679733" y="52479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/>
          <a:p>
            <a:pPr marL="0" indent="0"/>
            <a:r>
              <a:rPr lang="en-IN"/>
              <a:t>Is it needed anymore?</a:t>
            </a:r>
          </a:p>
        </p:txBody>
      </p:sp>
      <p:sp>
        <p:nvSpPr>
          <p:cNvPr id="547" name="Google Shape;547;p20"/>
          <p:cNvSpPr txBox="1">
            <a:spLocks noGrp="1"/>
          </p:cNvSpPr>
          <p:nvPr>
            <p:ph type="subTitle" idx="3"/>
          </p:nvPr>
        </p:nvSpPr>
        <p:spPr>
          <a:xfrm>
            <a:off x="8801600" y="27936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/>
          <a:p>
            <a:pPr marL="0" indent="0"/>
            <a:r>
              <a:rPr lang="en-IN"/>
              <a:t>Deploy the IOA</a:t>
            </a:r>
            <a:endParaRPr lang="en-US"/>
          </a:p>
        </p:txBody>
      </p:sp>
      <p:sp>
        <p:nvSpPr>
          <p:cNvPr id="548" name="Google Shape;548;p20"/>
          <p:cNvSpPr txBox="1">
            <a:spLocks noGrp="1"/>
          </p:cNvSpPr>
          <p:nvPr>
            <p:ph type="subTitle" idx="4"/>
          </p:nvPr>
        </p:nvSpPr>
        <p:spPr>
          <a:xfrm>
            <a:off x="8801600" y="5247909"/>
            <a:ext cx="28552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rmAutofit/>
          </a:bodyPr>
          <a:lstStyle/>
          <a:p>
            <a:pPr marL="0" indent="0"/>
            <a:r>
              <a:rPr lang="en-IN"/>
              <a:t>Tune the IOA</a:t>
            </a:r>
          </a:p>
        </p:txBody>
      </p:sp>
      <p:sp>
        <p:nvSpPr>
          <p:cNvPr id="549" name="Google Shape;549;p20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531" cy="58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>
              <a:buSzPts val="3500"/>
            </a:pPr>
            <a:r>
              <a:rPr lang="en-IN"/>
              <a:t>IOA Evolution</a:t>
            </a:r>
          </a:p>
        </p:txBody>
      </p:sp>
      <p:sp>
        <p:nvSpPr>
          <p:cNvPr id="550" name="Google Shape;550;p20"/>
          <p:cNvSpPr txBox="1">
            <a:spLocks noGrp="1"/>
          </p:cNvSpPr>
          <p:nvPr>
            <p:ph type="body" idx="5"/>
          </p:nvPr>
        </p:nvSpPr>
        <p:spPr>
          <a:xfrm>
            <a:off x="437271" y="1188720"/>
            <a:ext cx="6418203" cy="64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IN" dirty="0"/>
              <a:t>IOA Lifecycle at Mars.</a:t>
            </a:r>
          </a:p>
        </p:txBody>
      </p:sp>
      <p:sp>
        <p:nvSpPr>
          <p:cNvPr id="551" name="Google Shape;551;p20"/>
          <p:cNvSpPr txBox="1">
            <a:spLocks noGrp="1"/>
          </p:cNvSpPr>
          <p:nvPr>
            <p:ph type="body" idx="6"/>
          </p:nvPr>
        </p:nvSpPr>
        <p:spPr>
          <a:xfrm>
            <a:off x="4260100" y="235696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1</a:t>
            </a: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body" idx="7"/>
          </p:nvPr>
        </p:nvSpPr>
        <p:spPr>
          <a:xfrm>
            <a:off x="7092733" y="235696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2</a:t>
            </a:r>
            <a:endParaRPr/>
          </a:p>
        </p:txBody>
      </p:sp>
      <p:sp>
        <p:nvSpPr>
          <p:cNvPr id="553" name="Google Shape;553;p20"/>
          <p:cNvSpPr txBox="1">
            <a:spLocks noGrp="1"/>
          </p:cNvSpPr>
          <p:nvPr>
            <p:ph type="body" idx="8"/>
          </p:nvPr>
        </p:nvSpPr>
        <p:spPr>
          <a:xfrm>
            <a:off x="4260100" y="47331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4</a:t>
            </a:r>
            <a:endParaRPr/>
          </a:p>
        </p:txBody>
      </p:sp>
      <p:sp>
        <p:nvSpPr>
          <p:cNvPr id="554" name="Google Shape;554;p20"/>
          <p:cNvSpPr txBox="1">
            <a:spLocks noGrp="1"/>
          </p:cNvSpPr>
          <p:nvPr>
            <p:ph type="body" idx="9"/>
          </p:nvPr>
        </p:nvSpPr>
        <p:spPr>
          <a:xfrm>
            <a:off x="7092733" y="47331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/>
              <a:t>3</a:t>
            </a:r>
            <a:endParaRPr/>
          </a:p>
        </p:txBody>
      </p:sp>
      <p:pic>
        <p:nvPicPr>
          <p:cNvPr id="555" name="Google Shape;555;p2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750" y="3564082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>
          <a:extLst>
            <a:ext uri="{FF2B5EF4-FFF2-40B4-BE49-F238E27FC236}">
              <a16:creationId xmlns:a16="http://schemas.microsoft.com/office/drawing/2014/main" id="{865FAD3C-C526-3E26-4D71-680D9D00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c57662860_0_66">
            <a:extLst>
              <a:ext uri="{FF2B5EF4-FFF2-40B4-BE49-F238E27FC236}">
                <a16:creationId xmlns:a16="http://schemas.microsoft.com/office/drawing/2014/main" id="{534D165F-442E-0C85-0165-B092DE7C3118}"/>
              </a:ext>
            </a:extLst>
          </p:cNvPr>
          <p:cNvSpPr txBox="1"/>
          <p:nvPr/>
        </p:nvSpPr>
        <p:spPr>
          <a:xfrm>
            <a:off x="307503" y="346566"/>
            <a:ext cx="6441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500"/>
            </a:pPr>
            <a:r>
              <a:rPr lang="en-IN" sz="3500" b="1">
                <a:solidFill>
                  <a:schemeClr val="lt1"/>
                </a:solidFill>
              </a:rPr>
              <a:t>IOA: RMM Abuse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3500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g36c57662860_0_66">
            <a:extLst>
              <a:ext uri="{FF2B5EF4-FFF2-40B4-BE49-F238E27FC236}">
                <a16:creationId xmlns:a16="http://schemas.microsoft.com/office/drawing/2014/main" id="{01875A6F-DFBC-9DDF-2805-132B5D3E6C91}"/>
              </a:ext>
            </a:extLst>
          </p:cNvPr>
          <p:cNvSpPr txBox="1"/>
          <p:nvPr/>
        </p:nvSpPr>
        <p:spPr>
          <a:xfrm>
            <a:off x="625749" y="921641"/>
            <a:ext cx="5805408" cy="117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5000"/>
              </a:lnSpc>
              <a:buClr>
                <a:schemeClr val="accent1"/>
              </a:buClr>
              <a:buSzPts val="2133"/>
            </a:pPr>
            <a:r>
              <a:rPr lang="en-US" sz="21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The double-edged sword of Remote Monitoring and Management software</a:t>
            </a:r>
            <a:endParaRPr lang="en-US" sz="2133" b="0" i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g36c57662860_0_66">
            <a:extLst>
              <a:ext uri="{FF2B5EF4-FFF2-40B4-BE49-F238E27FC236}">
                <a16:creationId xmlns:a16="http://schemas.microsoft.com/office/drawing/2014/main" id="{11ECB9CA-4215-B455-92E5-AA9D7C4010AA}"/>
              </a:ext>
            </a:extLst>
          </p:cNvPr>
          <p:cNvSpPr txBox="1"/>
          <p:nvPr/>
        </p:nvSpPr>
        <p:spPr>
          <a:xfrm>
            <a:off x="3947385" y="1752622"/>
            <a:ext cx="4719970" cy="491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7310">
              <a:lnSpc>
                <a:spcPct val="95000"/>
              </a:lnSpc>
              <a:spcBef>
                <a:spcPts val="1067"/>
              </a:spcBef>
              <a:buClr>
                <a:schemeClr val="accent1"/>
              </a:buClr>
              <a:buSzPts val="2533"/>
            </a:pPr>
            <a:r>
              <a:rPr lang="en-IN" sz="1600" b="1" dirty="0">
                <a:solidFill>
                  <a:schemeClr val="lt1"/>
                </a:solidFill>
              </a:rPr>
              <a:t>Threat Actors can leverage RMM for:</a:t>
            </a:r>
            <a:br>
              <a:rPr lang="en-IN" sz="1300" b="1" dirty="0">
                <a:solidFill>
                  <a:schemeClr val="lt1"/>
                </a:solidFill>
              </a:rPr>
            </a:br>
            <a:endParaRPr lang="en-US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accent1"/>
              </a:buClr>
              <a:buSzPts val="2533"/>
              <a:buChar char="•"/>
            </a:pPr>
            <a:r>
              <a:rPr lang="en-IN" b="1" dirty="0">
                <a:solidFill>
                  <a:schemeClr val="lt1"/>
                </a:solidFill>
              </a:rPr>
              <a:t>Privilege Escalation:</a:t>
            </a:r>
            <a:r>
              <a:rPr lang="en-IN" dirty="0">
                <a:solidFill>
                  <a:schemeClr val="lt1"/>
                </a:solidFill>
              </a:rPr>
              <a:t> Compromised RMM tools grant threat actors elevated administrative access, allowing them to execute commands and scripts with significant control over an organization's IT infrastructure.</a:t>
            </a:r>
            <a:br>
              <a:rPr lang="en-IN" dirty="0">
                <a:solidFill>
                  <a:schemeClr val="lt1"/>
                </a:solidFill>
              </a:rPr>
            </a:br>
            <a:endParaRPr lang="en-IN" dirty="0">
              <a:solidFill>
                <a:schemeClr val="lt1"/>
              </a:solidFill>
            </a:endParaRPr>
          </a:p>
          <a:p>
            <a:pPr marL="285750" indent="-285750">
              <a:buSzPts val="2533"/>
              <a:buFont typeface="Arial"/>
              <a:buChar char="•"/>
            </a:pPr>
            <a:r>
              <a:rPr lang="en-IN" b="1" dirty="0">
                <a:solidFill>
                  <a:schemeClr val="lt1"/>
                </a:solidFill>
              </a:rPr>
              <a:t>Stealthy Lateral Movement:</a:t>
            </a:r>
            <a:r>
              <a:rPr lang="en-IN" dirty="0">
                <a:solidFill>
                  <a:schemeClr val="lt1"/>
                </a:solidFill>
              </a:rPr>
              <a:t> RMM's legitimate remote access capabilities enable attackers to move undetected across networks, bypassing detection from unusual remote service use. This also offers a persistence option.</a:t>
            </a:r>
            <a:br>
              <a:rPr lang="en-IN" dirty="0">
                <a:solidFill>
                  <a:schemeClr val="lt1"/>
                </a:solidFill>
              </a:rPr>
            </a:br>
            <a:endParaRPr lang="en-IN" dirty="0">
              <a:solidFill>
                <a:schemeClr val="lt1"/>
              </a:solidFill>
            </a:endParaRPr>
          </a:p>
          <a:p>
            <a:pPr marL="285750" indent="-285750">
              <a:buSzPts val="2533"/>
              <a:buChar char="•"/>
            </a:pPr>
            <a:r>
              <a:rPr lang="en-IN" b="1" dirty="0">
                <a:solidFill>
                  <a:schemeClr val="lt1"/>
                </a:solidFill>
              </a:rPr>
              <a:t>Widespread Malware Distribution:</a:t>
            </a:r>
            <a:r>
              <a:rPr lang="en-IN" dirty="0">
                <a:solidFill>
                  <a:schemeClr val="lt1"/>
                </a:solidFill>
              </a:rPr>
              <a:t> Threat actors can leverage RMM's trusted deployment channel to discreetly distribute malware, like ransomware, to many endpoints simultaneously. However, EDR solutions can still prevent or detect such deployments.</a:t>
            </a:r>
          </a:p>
          <a:p>
            <a:pPr marL="457200" lvl="0" indent="-389255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533"/>
              <a:buChar char="•"/>
            </a:pPr>
            <a:endParaRPr lang="en-IN" sz="13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IN" sz="2100" b="0" i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1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1" name="Google Shape;321;g36c57662860_0_66">
            <a:extLst>
              <a:ext uri="{FF2B5EF4-FFF2-40B4-BE49-F238E27FC236}">
                <a16:creationId xmlns:a16="http://schemas.microsoft.com/office/drawing/2014/main" id="{3E147725-861C-BE8F-1ACC-1A065CC32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937" y="193476"/>
            <a:ext cx="5609573" cy="14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6c57662860_0_66">
            <a:extLst>
              <a:ext uri="{FF2B5EF4-FFF2-40B4-BE49-F238E27FC236}">
                <a16:creationId xmlns:a16="http://schemas.microsoft.com/office/drawing/2014/main" id="{ED87D201-981B-0A47-D79C-91D6DC23DFC4}"/>
              </a:ext>
            </a:extLst>
          </p:cNvPr>
          <p:cNvSpPr txBox="1"/>
          <p:nvPr/>
        </p:nvSpPr>
        <p:spPr>
          <a:xfrm>
            <a:off x="7913961" y="1126254"/>
            <a:ext cx="23436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33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https://lolrmm.io</a:t>
            </a:r>
            <a:endParaRPr sz="2133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320;g36c57662860_0_66">
            <a:extLst>
              <a:ext uri="{FF2B5EF4-FFF2-40B4-BE49-F238E27FC236}">
                <a16:creationId xmlns:a16="http://schemas.microsoft.com/office/drawing/2014/main" id="{6D6EE586-9B27-EF37-501F-BB414C63E495}"/>
              </a:ext>
            </a:extLst>
          </p:cNvPr>
          <p:cNvSpPr txBox="1"/>
          <p:nvPr/>
        </p:nvSpPr>
        <p:spPr>
          <a:xfrm>
            <a:off x="-3975" y="1748486"/>
            <a:ext cx="3860315" cy="477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7310">
              <a:lnSpc>
                <a:spcPct val="95000"/>
              </a:lnSpc>
              <a:spcBef>
                <a:spcPts val="1067"/>
              </a:spcBef>
              <a:buClr>
                <a:schemeClr val="accent1"/>
              </a:buClr>
              <a:buSzPts val="2533"/>
            </a:pPr>
            <a:r>
              <a:rPr lang="en-US" sz="1600" b="1" dirty="0">
                <a:solidFill>
                  <a:schemeClr val="lt1"/>
                </a:solidFill>
              </a:rPr>
              <a:t>RMM Issues:</a:t>
            </a:r>
            <a:br>
              <a:rPr lang="en-US" sz="1600" b="1" dirty="0">
                <a:solidFill>
                  <a:schemeClr val="lt1"/>
                </a:solidFill>
              </a:rPr>
            </a:br>
            <a:endParaRPr lang="en-US" sz="1600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accent1"/>
              </a:buClr>
              <a:buSzPts val="2533"/>
              <a:buChar char="•"/>
            </a:pPr>
            <a:r>
              <a:rPr lang="en-US" b="1" dirty="0">
                <a:solidFill>
                  <a:schemeClr val="lt1"/>
                </a:solidFill>
              </a:rPr>
              <a:t>Administrators:</a:t>
            </a:r>
            <a:r>
              <a:rPr lang="en-US" dirty="0">
                <a:solidFill>
                  <a:schemeClr val="lt1"/>
                </a:solidFill>
              </a:rPr>
              <a:t> Need efficient, consistent host monitoring and management; RMM provides solutions.</a:t>
            </a:r>
            <a:br>
              <a:rPr lang="en-US" dirty="0"/>
            </a:br>
            <a:endParaRPr lang="en-US" dirty="0">
              <a:solidFill>
                <a:schemeClr val="lt1"/>
              </a:solidFill>
            </a:endParaRPr>
          </a:p>
          <a:p>
            <a:pPr marL="285750" indent="-285750">
              <a:buSzPts val="2533"/>
              <a:buChar char="•"/>
            </a:pPr>
            <a:r>
              <a:rPr lang="en-US" b="1" dirty="0">
                <a:solidFill>
                  <a:schemeClr val="lt1"/>
                </a:solidFill>
              </a:rPr>
              <a:t>Threat Actors:</a:t>
            </a:r>
            <a:r>
              <a:rPr lang="en-US" dirty="0">
                <a:solidFill>
                  <a:schemeClr val="lt1"/>
                </a:solidFill>
              </a:rPr>
              <a:t> EDR advancements challenge their C2 tools and access; RMM offers alternative solutions.</a:t>
            </a:r>
            <a:br>
              <a:rPr lang="en-US" dirty="0"/>
            </a:br>
            <a:endParaRPr lang="en-US" sz="1600" dirty="0">
              <a:solidFill>
                <a:schemeClr val="lt1"/>
              </a:solidFill>
            </a:endParaRPr>
          </a:p>
          <a:p>
            <a:pPr marL="285750" indent="-285750">
              <a:buSzPts val="2533"/>
              <a:buChar char="•"/>
            </a:pPr>
            <a:r>
              <a:rPr lang="en-US" b="1" dirty="0">
                <a:solidFill>
                  <a:schemeClr val="lt1"/>
                </a:solidFill>
              </a:rPr>
              <a:t>Risk:</a:t>
            </a:r>
            <a:r>
              <a:rPr lang="en-US" dirty="0">
                <a:solidFill>
                  <a:schemeClr val="lt1"/>
                </a:solidFill>
              </a:rPr>
              <a:t> Compromised RMM software, due to its trusted status, poses a significant security risk. CrowdStrike reported a 70% increase in adversary use in 2024.</a:t>
            </a:r>
            <a:br>
              <a:rPr lang="en-US" dirty="0"/>
            </a:br>
            <a:endParaRPr lang="en-US" sz="1600" dirty="0"/>
          </a:p>
          <a:p>
            <a:pPr marL="285750" indent="-285750">
              <a:buSzPts val="2533"/>
              <a:buChar char="•"/>
            </a:pPr>
            <a:r>
              <a:rPr lang="en-US" b="1" dirty="0">
                <a:solidFill>
                  <a:schemeClr val="lt1"/>
                </a:solidFill>
              </a:rPr>
              <a:t>Tips:</a:t>
            </a:r>
            <a:r>
              <a:rPr lang="en-US" dirty="0">
                <a:solidFill>
                  <a:schemeClr val="lt1"/>
                </a:solidFill>
              </a:rPr>
              <a:t> Approve an RMM solution, inventory software, use strong passwords and a vault, identify shadow IT, and audit RMM usage.</a:t>
            </a:r>
          </a:p>
          <a:p>
            <a:pPr marL="457200" lvl="0" indent="-389255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533"/>
              <a:buChar char="•"/>
            </a:pPr>
            <a:endParaRPr lang="en-US" sz="1300" b="0" dirty="0">
              <a:solidFill>
                <a:schemeClr val="lt1"/>
              </a:solidFill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24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c57662860_0_74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N" sz="6000" b="1">
                <a:solidFill>
                  <a:schemeClr val="lt1"/>
                </a:solidFill>
              </a:rPr>
              <a:t>Hunting</a:t>
            </a:r>
            <a:endParaRPr/>
          </a:p>
        </p:txBody>
      </p:sp>
      <p:sp>
        <p:nvSpPr>
          <p:cNvPr id="328" name="Google Shape;328;g36c57662860_0_74"/>
          <p:cNvSpPr txBox="1"/>
          <p:nvPr/>
        </p:nvSpPr>
        <p:spPr>
          <a:xfrm>
            <a:off x="1960619" y="995485"/>
            <a:ext cx="8530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1">
                <a:solidFill>
                  <a:schemeClr val="lt1"/>
                </a:solidFill>
              </a:rPr>
              <a:t>Query:</a:t>
            </a:r>
            <a:br>
              <a:rPr lang="en-IN" sz="2300" b="1">
                <a:solidFill>
                  <a:schemeClr val="lt1"/>
                </a:solidFill>
              </a:rPr>
            </a:br>
            <a:r>
              <a:rPr lang="en-IN" sz="2100" b="1">
                <a:solidFill>
                  <a:schemeClr val="lt1"/>
                </a:solidFill>
              </a:rPr>
              <a:t>#event_simpleName=DnsRequest</a:t>
            </a:r>
            <a:endParaRPr sz="21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b="1">
                <a:solidFill>
                  <a:schemeClr val="lt1"/>
                </a:solidFill>
              </a:rPr>
              <a:t>|match(file="RMM.csv", field=[DomainName], mode=glob)</a:t>
            </a:r>
            <a:endParaRPr sz="21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b="1">
                <a:solidFill>
                  <a:schemeClr val="lt1"/>
                </a:solidFill>
              </a:rPr>
              <a:t>|groupBy([ComputerName,"Tool Name",DomainName])</a:t>
            </a:r>
            <a:endParaRPr sz="2100" b="1">
              <a:solidFill>
                <a:schemeClr val="lt1"/>
              </a:solidFill>
            </a:endParaRPr>
          </a:p>
        </p:txBody>
      </p:sp>
      <p:pic>
        <p:nvPicPr>
          <p:cNvPr id="329" name="Google Shape;329;g36c57662860_0_74" title="Screenshot 2025-07-02 10445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619" y="4016647"/>
            <a:ext cx="8530799" cy="273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6c57662860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619" y="2415326"/>
            <a:ext cx="3750110" cy="1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E710B-9DFD-DD2F-0613-CDC2384B2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29" y="2863444"/>
            <a:ext cx="4806499" cy="1099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c57662860_0_80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N" sz="6000" b="1">
                <a:solidFill>
                  <a:schemeClr val="lt1"/>
                </a:solidFill>
              </a:rPr>
              <a:t>IOA</a:t>
            </a:r>
            <a:endParaRPr/>
          </a:p>
        </p:txBody>
      </p:sp>
      <p:sp>
        <p:nvSpPr>
          <p:cNvPr id="336" name="Google Shape;336;g36c57662860_0_80"/>
          <p:cNvSpPr txBox="1"/>
          <p:nvPr/>
        </p:nvSpPr>
        <p:spPr>
          <a:xfrm>
            <a:off x="3601850" y="1155025"/>
            <a:ext cx="853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337" name="Google Shape;337;g36c57662860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358" y="854258"/>
            <a:ext cx="8311364" cy="58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c57662860_0_86"/>
          <p:cNvSpPr txBox="1">
            <a:spLocks noGrp="1"/>
          </p:cNvSpPr>
          <p:nvPr>
            <p:ph type="body" idx="1"/>
          </p:nvPr>
        </p:nvSpPr>
        <p:spPr>
          <a:xfrm>
            <a:off x="86476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Able to catch opportunistic attacks (Malvertising).</a:t>
            </a:r>
            <a:endParaRPr/>
          </a:p>
        </p:txBody>
      </p:sp>
      <p:sp>
        <p:nvSpPr>
          <p:cNvPr id="343" name="Google Shape;343;g36c57662860_0_86"/>
          <p:cNvSpPr txBox="1">
            <a:spLocks noGrp="1"/>
          </p:cNvSpPr>
          <p:nvPr>
            <p:ph type="subTitle" idx="2"/>
          </p:nvPr>
        </p:nvSpPr>
        <p:spPr>
          <a:xfrm>
            <a:off x="864764" y="2804867"/>
            <a:ext cx="2846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SzPts val="1800"/>
              <a:buNone/>
            </a:pPr>
            <a:r>
              <a:rPr lang="en-IN"/>
              <a:t>Social Engineering</a:t>
            </a:r>
            <a:endParaRPr/>
          </a:p>
        </p:txBody>
      </p:sp>
      <p:sp>
        <p:nvSpPr>
          <p:cNvPr id="344" name="Google Shape;344;g36c57662860_0_86"/>
          <p:cNvSpPr txBox="1">
            <a:spLocks noGrp="1"/>
          </p:cNvSpPr>
          <p:nvPr>
            <p:ph type="body" idx="3"/>
          </p:nvPr>
        </p:nvSpPr>
        <p:spPr>
          <a:xfrm>
            <a:off x="4627014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Able to catch shadow IT and TA’s attempting persistence. </a:t>
            </a:r>
            <a:endParaRPr/>
          </a:p>
        </p:txBody>
      </p:sp>
      <p:sp>
        <p:nvSpPr>
          <p:cNvPr id="345" name="Google Shape;345;g36c57662860_0_86"/>
          <p:cNvSpPr txBox="1">
            <a:spLocks noGrp="1"/>
          </p:cNvSpPr>
          <p:nvPr>
            <p:ph type="body" idx="4"/>
          </p:nvPr>
        </p:nvSpPr>
        <p:spPr>
          <a:xfrm>
            <a:off x="8389265" y="4675892"/>
            <a:ext cx="29520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t" anchorCtr="0">
            <a:noAutofit/>
          </a:bodyPr>
          <a:lstStyle/>
          <a:p>
            <a:pPr marL="0" lvl="0" indent="0" algn="l" rtl="0">
              <a:lnSpc>
                <a:spcPct val="104732"/>
              </a:lnSpc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n-IN"/>
              <a:t>Help establish and enforce strict software allow/block policies.</a:t>
            </a:r>
            <a:endParaRPr/>
          </a:p>
        </p:txBody>
      </p:sp>
      <p:sp>
        <p:nvSpPr>
          <p:cNvPr id="346" name="Google Shape;346;g36c57662860_0_86"/>
          <p:cNvSpPr txBox="1">
            <a:spLocks noGrp="1"/>
          </p:cNvSpPr>
          <p:nvPr>
            <p:ph type="body" idx="5"/>
          </p:nvPr>
        </p:nvSpPr>
        <p:spPr>
          <a:xfrm>
            <a:off x="864764" y="3840163"/>
            <a:ext cx="267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“You have a virus, let us help.”</a:t>
            </a:r>
            <a:endParaRPr/>
          </a:p>
        </p:txBody>
      </p:sp>
      <p:sp>
        <p:nvSpPr>
          <p:cNvPr id="347" name="Google Shape;347;g36c57662860_0_86"/>
          <p:cNvSpPr txBox="1">
            <a:spLocks noGrp="1"/>
          </p:cNvSpPr>
          <p:nvPr>
            <p:ph type="body" idx="6"/>
          </p:nvPr>
        </p:nvSpPr>
        <p:spPr>
          <a:xfrm>
            <a:off x="4627013" y="3840163"/>
            <a:ext cx="267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Gray and black</a:t>
            </a:r>
            <a:endParaRPr/>
          </a:p>
        </p:txBody>
      </p:sp>
      <p:sp>
        <p:nvSpPr>
          <p:cNvPr id="348" name="Google Shape;348;g36c57662860_0_86"/>
          <p:cNvSpPr txBox="1">
            <a:spLocks noGrp="1"/>
          </p:cNvSpPr>
          <p:nvPr>
            <p:ph type="body" idx="7"/>
          </p:nvPr>
        </p:nvSpPr>
        <p:spPr>
          <a:xfrm>
            <a:off x="8242175" y="3840175"/>
            <a:ext cx="3240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Clean up the environment</a:t>
            </a:r>
            <a:endParaRPr/>
          </a:p>
        </p:txBody>
      </p:sp>
      <p:sp>
        <p:nvSpPr>
          <p:cNvPr id="349" name="Google Shape;349;g36c57662860_0_86"/>
          <p:cNvSpPr txBox="1">
            <a:spLocks noGrp="1"/>
          </p:cNvSpPr>
          <p:nvPr>
            <p:ph type="title"/>
          </p:nvPr>
        </p:nvSpPr>
        <p:spPr>
          <a:xfrm>
            <a:off x="437271" y="607867"/>
            <a:ext cx="11297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</a:pPr>
            <a:r>
              <a:rPr lang="en-IN"/>
              <a:t>Ongoing Findings</a:t>
            </a:r>
            <a:endParaRPr/>
          </a:p>
        </p:txBody>
      </p:sp>
      <p:sp>
        <p:nvSpPr>
          <p:cNvPr id="350" name="Google Shape;350;g36c57662860_0_86"/>
          <p:cNvSpPr txBox="1">
            <a:spLocks noGrp="1"/>
          </p:cNvSpPr>
          <p:nvPr>
            <p:ph type="body" idx="9"/>
          </p:nvPr>
        </p:nvSpPr>
        <p:spPr>
          <a:xfrm>
            <a:off x="4627013" y="2804868"/>
            <a:ext cx="2844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Persistence</a:t>
            </a:r>
            <a:endParaRPr/>
          </a:p>
        </p:txBody>
      </p:sp>
      <p:sp>
        <p:nvSpPr>
          <p:cNvPr id="351" name="Google Shape;351;g36c57662860_0_86"/>
          <p:cNvSpPr txBox="1">
            <a:spLocks noGrp="1"/>
          </p:cNvSpPr>
          <p:nvPr>
            <p:ph type="body" idx="13"/>
          </p:nvPr>
        </p:nvSpPr>
        <p:spPr>
          <a:xfrm>
            <a:off x="8389264" y="2800804"/>
            <a:ext cx="28449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" tIns="28800" rIns="57600" bIns="2880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/>
              <a:t>Hygiene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c57662860_0_33"/>
          <p:cNvSpPr txBox="1"/>
          <p:nvPr/>
        </p:nvSpPr>
        <p:spPr>
          <a:xfrm>
            <a:off x="625749" y="269400"/>
            <a:ext cx="8004976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500"/>
            </a:pPr>
            <a:r>
              <a:rPr lang="en-IN" sz="3500" b="1" dirty="0">
                <a:solidFill>
                  <a:schemeClr val="lt1"/>
                </a:solidFill>
              </a:rPr>
              <a:t>IOA: </a:t>
            </a:r>
            <a:r>
              <a:rPr lang="en-IN" sz="3500" dirty="0">
                <a:solidFill>
                  <a:schemeClr val="lt1"/>
                </a:solidFill>
              </a:rPr>
              <a:t>Covert Persistence &amp; Evasion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7" name="Google Shape;357;g36c57662860_0_33"/>
          <p:cNvSpPr txBox="1"/>
          <p:nvPr/>
        </p:nvSpPr>
        <p:spPr>
          <a:xfrm>
            <a:off x="856452" y="1003727"/>
            <a:ext cx="6479838" cy="71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5000"/>
              </a:lnSpc>
            </a:pPr>
            <a:r>
              <a:rPr lang="en-IN" sz="2100" dirty="0">
                <a:solidFill>
                  <a:schemeClr val="lt1"/>
                </a:solidFill>
                <a:ea typeface="Inter"/>
                <a:sym typeface="Inter"/>
              </a:rPr>
              <a:t>Threat Actors' Exploitation of Reverse Tunnels and Encrypted Services</a:t>
            </a:r>
            <a:endParaRPr lang="en-US" dirty="0"/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g36c57662860_0_33"/>
          <p:cNvSpPr txBox="1"/>
          <p:nvPr/>
        </p:nvSpPr>
        <p:spPr>
          <a:xfrm>
            <a:off x="855458" y="1875092"/>
            <a:ext cx="7051416" cy="337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accent1"/>
              </a:buClr>
              <a:buSzPts val="2333"/>
              <a:buChar char="•"/>
            </a:pPr>
            <a:r>
              <a:rPr lang="en-IN" sz="1600" b="1">
                <a:solidFill>
                  <a:schemeClr val="lt1"/>
                </a:solidFill>
              </a:rPr>
              <a:t>Bypassing Network </a:t>
            </a:r>
            <a:r>
              <a:rPr lang="en-IN" sz="1600" b="1" err="1">
                <a:solidFill>
                  <a:schemeClr val="lt1"/>
                </a:solidFill>
              </a:rPr>
              <a:t>Defenses</a:t>
            </a:r>
            <a:r>
              <a:rPr lang="en-IN" sz="1600" b="1">
                <a:solidFill>
                  <a:schemeClr val="lt1"/>
                </a:solidFill>
              </a:rPr>
              <a:t>:</a:t>
            </a:r>
            <a:r>
              <a:rPr lang="en-IN" sz="1600">
                <a:solidFill>
                  <a:schemeClr val="lt1"/>
                </a:solidFill>
              </a:rPr>
              <a:t> Reverse tunnels create outbound connections, circumventing firewalls and establishing covert C2 channels for data exfiltration.</a:t>
            </a:r>
            <a:endParaRPr lang="en-US" sz="1600">
              <a:solidFill>
                <a:schemeClr val="lt1"/>
              </a:solidFill>
            </a:endParaRPr>
          </a:p>
          <a:p>
            <a:pPr marL="285750" indent="-285750">
              <a:buClr>
                <a:srgbClr val="EC0000"/>
              </a:buClr>
              <a:buSzPts val="2333"/>
              <a:buChar char="•"/>
            </a:pPr>
            <a:endParaRPr lang="en-IN" sz="1800" dirty="0"/>
          </a:p>
          <a:p>
            <a:pPr marL="285750" indent="-285750">
              <a:buClr>
                <a:srgbClr val="EC0000"/>
              </a:buClr>
              <a:buSzPts val="2333"/>
              <a:buChar char="•"/>
            </a:pPr>
            <a:r>
              <a:rPr lang="en-IN" sz="1600" b="1">
                <a:solidFill>
                  <a:schemeClr val="lt1"/>
                </a:solidFill>
              </a:rPr>
              <a:t>Stealthy C2 &amp; Data Exfiltration:</a:t>
            </a:r>
            <a:r>
              <a:rPr lang="en-IN" sz="1600">
                <a:solidFill>
                  <a:schemeClr val="lt1"/>
                </a:solidFill>
              </a:rPr>
              <a:t> Abused encrypted services (e.g., Telegram) offer hidden communication for C2 and data exfiltration, blending with legitimate traffic.</a:t>
            </a:r>
          </a:p>
          <a:p>
            <a:pPr marL="285750" indent="-285750">
              <a:buClr>
                <a:srgbClr val="EC0000"/>
              </a:buClr>
              <a:buSzPts val="2333"/>
              <a:buChar char="•"/>
            </a:pPr>
            <a:endParaRPr lang="en-IN" sz="1600" dirty="0">
              <a:solidFill>
                <a:schemeClr val="lt1"/>
              </a:solidFill>
            </a:endParaRPr>
          </a:p>
          <a:p>
            <a:pPr marL="285750" indent="-285750">
              <a:buClr>
                <a:srgbClr val="EC0000"/>
              </a:buClr>
              <a:buSzPts val="2333"/>
              <a:buChar char="•"/>
            </a:pPr>
            <a:r>
              <a:rPr lang="en-IN" sz="1600" b="1">
                <a:solidFill>
                  <a:schemeClr val="lt1"/>
                </a:solidFill>
              </a:rPr>
              <a:t>Persistent &amp; Obfuscated Access:</a:t>
            </a:r>
            <a:r>
              <a:rPr lang="en-IN" sz="1600">
                <a:solidFill>
                  <a:schemeClr val="lt1"/>
                </a:solidFill>
              </a:rPr>
              <a:t> Reverse tunnels provide persistent access despite IP changes. Legitimate-looking domains (e.g., *.ngrok.*, *.argotunnel.com) and common ports (e.g., 443) obfuscate malicious activity.</a:t>
            </a:r>
          </a:p>
          <a:p>
            <a:pPr marL="457200" lvl="0" indent="-376555" algn="l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333"/>
              <a:buChar char="•"/>
            </a:pPr>
            <a:endParaRPr lang="en-IN" sz="13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n-IN" sz="2100" b="0" i="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1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</a:pPr>
            <a:endParaRPr sz="2133" b="0" i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c57662860_0_41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6000"/>
            </a:pPr>
            <a:r>
              <a:rPr lang="en-IN" sz="6000" b="1">
                <a:solidFill>
                  <a:schemeClr val="lt1"/>
                </a:solidFill>
              </a:rPr>
              <a:t>Hunting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g36c57662860_0_41"/>
          <p:cNvSpPr txBox="1"/>
          <p:nvPr/>
        </p:nvSpPr>
        <p:spPr>
          <a:xfrm>
            <a:off x="2532934" y="1155025"/>
            <a:ext cx="9663216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2500" b="1" dirty="0">
                <a:solidFill>
                  <a:schemeClr val="lt1"/>
                </a:solidFill>
              </a:rPr>
              <a:t>Query:</a:t>
            </a:r>
            <a:br>
              <a:rPr lang="en-IN" sz="2300" b="1" dirty="0"/>
            </a:br>
            <a:r>
              <a:rPr lang="en-IN" sz="2300" dirty="0"/>
              <a:t>#event_simpleName=DnsRequest</a:t>
            </a:r>
            <a:endParaRPr lang="en-US" sz="2300" dirty="0"/>
          </a:p>
          <a:p>
            <a:r>
              <a:rPr lang="en-IN" sz="2300" dirty="0"/>
              <a:t>|in(field="</a:t>
            </a:r>
            <a:r>
              <a:rPr lang="en-IN" sz="2300" dirty="0" err="1"/>
              <a:t>DomainName</a:t>
            </a:r>
            <a:r>
              <a:rPr lang="en-IN" sz="2300" dirty="0"/>
              <a:t>", values=[api.telegram.org,*.</a:t>
            </a:r>
            <a:r>
              <a:rPr lang="en-IN" sz="2300" dirty="0" err="1"/>
              <a:t>ngrok.app</a:t>
            </a:r>
            <a:r>
              <a:rPr lang="en-IN" sz="2300" dirty="0"/>
              <a:t>, *.</a:t>
            </a:r>
            <a:r>
              <a:rPr lang="en-IN" sz="2300" dirty="0" err="1"/>
              <a:t>ngrok.dev</a:t>
            </a:r>
            <a:r>
              <a:rPr lang="en-IN" sz="2300" dirty="0"/>
              <a:t>,*.</a:t>
            </a:r>
            <a:r>
              <a:rPr lang="en-IN" sz="2300" dirty="0" err="1"/>
              <a:t>ngrok-free.app</a:t>
            </a:r>
            <a:r>
              <a:rPr lang="en-IN" sz="2300" dirty="0"/>
              <a:t>, *.</a:t>
            </a:r>
            <a:r>
              <a:rPr lang="en-IN" sz="2300" dirty="0" err="1"/>
              <a:t>ngrok-free.dev</a:t>
            </a:r>
            <a:r>
              <a:rPr lang="en-IN" sz="2300" dirty="0"/>
              <a:t>, *.ngrok.io])</a:t>
            </a:r>
            <a:endParaRPr lang="en-US" dirty="0"/>
          </a:p>
          <a:p>
            <a:r>
              <a:rPr lang="en-IN" sz="2300" dirty="0"/>
              <a:t>|</a:t>
            </a:r>
            <a:r>
              <a:rPr lang="en-IN" sz="2300" dirty="0" err="1"/>
              <a:t>groupBy</a:t>
            </a:r>
            <a:r>
              <a:rPr lang="en-IN" sz="2300" dirty="0"/>
              <a:t>([</a:t>
            </a:r>
            <a:r>
              <a:rPr lang="en-IN" sz="2300" dirty="0" err="1"/>
              <a:t>ComputerName,ContextBaseFileName,DomainName</a:t>
            </a:r>
            <a:r>
              <a:rPr lang="en-IN" sz="2300" dirty="0"/>
              <a:t>])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96BC09-F4D9-A906-F556-8AE46413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09" y="3433233"/>
            <a:ext cx="6502400" cy="2055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b1ce9e344_0_15"/>
          <p:cNvSpPr txBox="1"/>
          <p:nvPr/>
        </p:nvSpPr>
        <p:spPr>
          <a:xfrm>
            <a:off x="0" y="172375"/>
            <a:ext cx="12192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IN" sz="6000" b="1">
                <a:solidFill>
                  <a:schemeClr val="lt1"/>
                </a:solidFill>
              </a:rPr>
              <a:t>IOA</a:t>
            </a:r>
            <a:endParaRPr/>
          </a:p>
        </p:txBody>
      </p:sp>
      <p:sp>
        <p:nvSpPr>
          <p:cNvPr id="410" name="Google Shape;410;g36b1ce9e344_0_15"/>
          <p:cNvSpPr txBox="1"/>
          <p:nvPr/>
        </p:nvSpPr>
        <p:spPr>
          <a:xfrm>
            <a:off x="3601850" y="1155025"/>
            <a:ext cx="853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7898-6E45-BEF6-8DA3-9240F77C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65" y="901978"/>
            <a:ext cx="9601270" cy="5783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l.Con 2024 Breakout Template">
  <a:themeElements>
    <a:clrScheme name="Custom 38">
      <a:dk1>
        <a:srgbClr val="FFFFFF"/>
      </a:dk1>
      <a:lt1>
        <a:srgbClr val="000000"/>
      </a:lt1>
      <a:dk2>
        <a:srgbClr val="FFFFFF"/>
      </a:dk2>
      <a:lt2>
        <a:srgbClr val="707070"/>
      </a:lt2>
      <a:accent1>
        <a:srgbClr val="EC0000"/>
      </a:accent1>
      <a:accent2>
        <a:srgbClr val="58595B"/>
      </a:accent2>
      <a:accent3>
        <a:srgbClr val="E8E8E8"/>
      </a:accent3>
      <a:accent4>
        <a:srgbClr val="1A1A1A"/>
      </a:accent4>
      <a:accent5>
        <a:srgbClr val="237C9A"/>
      </a:accent5>
      <a:accent6>
        <a:srgbClr val="24CBA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fc13e34-f03f-498b-982a-7cb446e25bc6}" enabled="0" method="" siteId="{2fc13e34-f03f-498b-982a-7cb446e25bc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10163</TotalTime>
  <Words>995</Words>
  <Application>Microsoft Office PowerPoint</Application>
  <PresentationFormat>Widescreen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Noto Sans Symbols</vt:lpstr>
      <vt:lpstr>Red Hat Display Light</vt:lpstr>
      <vt:lpstr>Inter</vt:lpstr>
      <vt:lpstr>Red Hat Display</vt:lpstr>
      <vt:lpstr>Fal.Con 2024 Breakout Template</vt:lpstr>
      <vt:lpstr>What is an IOA.</vt:lpstr>
      <vt:lpstr>IOA Evolution</vt:lpstr>
      <vt:lpstr>PowerPoint Presentation</vt:lpstr>
      <vt:lpstr>PowerPoint Presentation</vt:lpstr>
      <vt:lpstr>PowerPoint Presentation</vt:lpstr>
      <vt:lpstr>Ongoing Findings</vt:lpstr>
      <vt:lpstr>PowerPoint Presentation</vt:lpstr>
      <vt:lpstr>PowerPoint Presentation</vt:lpstr>
      <vt:lpstr>PowerPoint Presentation</vt:lpstr>
      <vt:lpstr>Ongoing Findings</vt:lpstr>
      <vt:lpstr>PowerPoint Presentation</vt:lpstr>
      <vt:lpstr>PowerPoint Presentation</vt:lpstr>
      <vt:lpstr>PowerPoint Presentation</vt:lpstr>
      <vt:lpstr>Ongoing 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Anna Hedstrom</dc:creator>
  <cp:lastModifiedBy>Kramm, Derek</cp:lastModifiedBy>
  <cp:revision>101</cp:revision>
  <dcterms:created xsi:type="dcterms:W3CDTF">2025-06-10T21:01:20Z</dcterms:created>
  <dcterms:modified xsi:type="dcterms:W3CDTF">2025-09-10T17:53:13Z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63aae98-72c2-4d8a-bcb0-c0aa81d8aedc_Enabled">
    <vt:lpwstr>true</vt:lpwstr>
  </property>
  <property fmtid="{D5CDD505-2E9C-101B-9397-08002B2CF9AE}" pid="3" name="MSIP_Label_863aae98-72c2-4d8a-bcb0-c0aa81d8aedc_SetDate">
    <vt:lpwstr>2020-12-09T20:30:34Z</vt:lpwstr>
  </property>
  <property fmtid="{D5CDD505-2E9C-101B-9397-08002B2CF9AE}" pid="4" name="MSIP_Label_863aae98-72c2-4d8a-bcb0-c0aa81d8aedc_Method">
    <vt:lpwstr>Standard</vt:lpwstr>
  </property>
  <property fmtid="{D5CDD505-2E9C-101B-9397-08002B2CF9AE}" pid="5" name="MSIP_Label_863aae98-72c2-4d8a-bcb0-c0aa81d8aedc_Name">
    <vt:lpwstr>General</vt:lpwstr>
  </property>
  <property fmtid="{D5CDD505-2E9C-101B-9397-08002B2CF9AE}" pid="6" name="MSIP_Label_863aae98-72c2-4d8a-bcb0-c0aa81d8aedc_SiteId">
    <vt:lpwstr>a5a9530b-9623-4712-8f71-f7cb8dfe5b51</vt:lpwstr>
  </property>
  <property fmtid="{D5CDD505-2E9C-101B-9397-08002B2CF9AE}" pid="7" name="MSIP_Label_863aae98-72c2-4d8a-bcb0-c0aa81d8aedc_ActionId">
    <vt:lpwstr>185186ad-3a9b-4ce5-abbd-fc0226efd7be</vt:lpwstr>
  </property>
  <property fmtid="{D5CDD505-2E9C-101B-9397-08002B2CF9AE}" pid="8" name="MSIP_Label_863aae98-72c2-4d8a-bcb0-c0aa81d8aedc_ContentBits">
    <vt:lpwstr>0</vt:lpwstr>
  </property>
  <property fmtid="{D5CDD505-2E9C-101B-9397-08002B2CF9AE}" pid="9" name="ContentTypeId">
    <vt:lpwstr>0x01010065462DE8F92A7542BFDC3C3834D85FF4</vt:lpwstr>
  </property>
  <property fmtid="{D5CDD505-2E9C-101B-9397-08002B2CF9AE}" pid="10" name="Order">
    <vt:r8>300</vt:r8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MediaServiceImageTags">
    <vt:lpwstr/>
  </property>
</Properties>
</file>